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Lst>
  <p:sldSz cx="9144000" cy="5143500" type="screen16x9"/>
  <p:notesSz cx="6858000" cy="9144000"/>
  <p:embeddedFontLst>
    <p:embeddedFont>
      <p:font typeface="Georgia" panose="02040502050405020303" pitchFamily="18" charset="0"/>
      <p:regular r:id="rId213"/>
      <p:bold r:id="rId214"/>
      <p:italic r:id="rId215"/>
      <p:boldItalic r:id="rId216"/>
    </p:embeddedFont>
    <p:embeddedFont>
      <p:font typeface="Nunito" pitchFamily="2" charset="0"/>
      <p:regular r:id="rId217"/>
      <p:bold r:id="rId218"/>
      <p:italic r:id="rId219"/>
      <p:boldItalic r:id="rId220"/>
    </p:embeddedFont>
    <p:embeddedFont>
      <p:font typeface="Roboto" panose="02000000000000000000" pitchFamily="2" charset="0"/>
      <p:regular r:id="rId221"/>
      <p:bold r:id="rId222"/>
      <p:italic r:id="rId223"/>
      <p:boldItalic r:id="rId224"/>
    </p:embeddedFont>
    <p:embeddedFont>
      <p:font typeface="Verdana" panose="020B0604030504040204" pitchFamily="34" charset="0"/>
      <p:regular r:id="rId225"/>
      <p:bold r:id="rId226"/>
      <p:italic r:id="rId227"/>
      <p:boldItalic r:id="rId2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7" d="100"/>
          <a:sy n="87" d="100"/>
        </p:scale>
        <p:origin x="1330" y="29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font" Target="fonts/font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15.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font" Target="fonts/font5.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font" Target="fonts/font16.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font" Target="fonts/font6.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font" Target="fonts/font7.fntdata"/><Relationship Id="rId230"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font" Target="fonts/font8.fntdata"/><Relationship Id="rId225"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font" Target="fonts/font3.fntdata"/><Relationship Id="rId26" Type="http://schemas.openxmlformats.org/officeDocument/2006/relationships/slide" Target="slides/slide25.xml"/><Relationship Id="rId231"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font" Target="fonts/font9.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notesMaster" Target="notesMasters/notesMaster1.xml"/><Relationship Id="rId233" Type="http://schemas.microsoft.com/office/2016/11/relationships/changesInfo" Target="changesInfos/changesInfo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font" Target="fonts/font11.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font" Target="fonts/font1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font" Target="fonts/font2.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 Jayswal" userId="7459bf582012ab54" providerId="LiveId" clId="{B714D349-075C-475F-9455-8815877DE4D8}"/>
    <pc:docChg chg="undo custSel modSld">
      <pc:chgData name="Pankaj Jayswal" userId="7459bf582012ab54" providerId="LiveId" clId="{B714D349-075C-475F-9455-8815877DE4D8}" dt="2024-05-12T22:14:18.126" v="158" actId="20577"/>
      <pc:docMkLst>
        <pc:docMk/>
      </pc:docMkLst>
      <pc:sldChg chg="modSp mod">
        <pc:chgData name="Pankaj Jayswal" userId="7459bf582012ab54" providerId="LiveId" clId="{B714D349-075C-475F-9455-8815877DE4D8}" dt="2024-05-10T00:38:39.435" v="141" actId="27636"/>
        <pc:sldMkLst>
          <pc:docMk/>
          <pc:sldMk cId="0" sldId="261"/>
        </pc:sldMkLst>
      </pc:sldChg>
      <pc:sldChg chg="modSp mod">
        <pc:chgData name="Pankaj Jayswal" userId="7459bf582012ab54" providerId="LiveId" clId="{B714D349-075C-475F-9455-8815877DE4D8}" dt="2024-05-10T00:38:39.445" v="142" actId="27636"/>
        <pc:sldMkLst>
          <pc:docMk/>
          <pc:sldMk cId="0" sldId="277"/>
        </pc:sldMkLst>
      </pc:sldChg>
      <pc:sldChg chg="modSp mod">
        <pc:chgData name="Pankaj Jayswal" userId="7459bf582012ab54" providerId="LiveId" clId="{B714D349-075C-475F-9455-8815877DE4D8}" dt="2024-05-10T00:38:39.455" v="143" actId="27636"/>
        <pc:sldMkLst>
          <pc:docMk/>
          <pc:sldMk cId="0" sldId="279"/>
        </pc:sldMkLst>
      </pc:sldChg>
      <pc:sldChg chg="modSp mod">
        <pc:chgData name="Pankaj Jayswal" userId="7459bf582012ab54" providerId="LiveId" clId="{B714D349-075C-475F-9455-8815877DE4D8}" dt="2024-05-10T00:38:39.467" v="144" actId="27636"/>
        <pc:sldMkLst>
          <pc:docMk/>
          <pc:sldMk cId="0" sldId="285"/>
        </pc:sldMkLst>
      </pc:sldChg>
      <pc:sldChg chg="modSp mod">
        <pc:chgData name="Pankaj Jayswal" userId="7459bf582012ab54" providerId="LiveId" clId="{B714D349-075C-475F-9455-8815877DE4D8}" dt="2024-05-10T00:38:39.477" v="145" actId="27636"/>
        <pc:sldMkLst>
          <pc:docMk/>
          <pc:sldMk cId="0" sldId="289"/>
        </pc:sldMkLst>
      </pc:sldChg>
      <pc:sldChg chg="modSp mod">
        <pc:chgData name="Pankaj Jayswal" userId="7459bf582012ab54" providerId="LiveId" clId="{B714D349-075C-475F-9455-8815877DE4D8}" dt="2024-05-10T00:38:39.484" v="146" actId="27636"/>
        <pc:sldMkLst>
          <pc:docMk/>
          <pc:sldMk cId="0" sldId="296"/>
        </pc:sldMkLst>
      </pc:sldChg>
      <pc:sldChg chg="modSp mod">
        <pc:chgData name="Pankaj Jayswal" userId="7459bf582012ab54" providerId="LiveId" clId="{B714D349-075C-475F-9455-8815877DE4D8}" dt="2024-05-10T00:38:39.497" v="147" actId="27636"/>
        <pc:sldMkLst>
          <pc:docMk/>
          <pc:sldMk cId="0" sldId="318"/>
        </pc:sldMkLst>
      </pc:sldChg>
      <pc:sldChg chg="modSp mod">
        <pc:chgData name="Pankaj Jayswal" userId="7459bf582012ab54" providerId="LiveId" clId="{B714D349-075C-475F-9455-8815877DE4D8}" dt="2024-05-10T00:38:39.507" v="148" actId="27636"/>
        <pc:sldMkLst>
          <pc:docMk/>
          <pc:sldMk cId="0" sldId="319"/>
        </pc:sldMkLst>
      </pc:sldChg>
      <pc:sldChg chg="modSp mod">
        <pc:chgData name="Pankaj Jayswal" userId="7459bf582012ab54" providerId="LiveId" clId="{B714D349-075C-475F-9455-8815877DE4D8}" dt="2024-05-10T00:38:39.515" v="149" actId="27636"/>
        <pc:sldMkLst>
          <pc:docMk/>
          <pc:sldMk cId="0" sldId="333"/>
        </pc:sldMkLst>
      </pc:sldChg>
      <pc:sldChg chg="modSp mod">
        <pc:chgData name="Pankaj Jayswal" userId="7459bf582012ab54" providerId="LiveId" clId="{B714D349-075C-475F-9455-8815877DE4D8}" dt="2024-05-10T00:38:39.530" v="150" actId="27636"/>
        <pc:sldMkLst>
          <pc:docMk/>
          <pc:sldMk cId="0" sldId="358"/>
        </pc:sldMkLst>
      </pc:sldChg>
      <pc:sldChg chg="modSp mod">
        <pc:chgData name="Pankaj Jayswal" userId="7459bf582012ab54" providerId="LiveId" clId="{B714D349-075C-475F-9455-8815877DE4D8}" dt="2024-05-10T00:38:39.541" v="151" actId="27636"/>
        <pc:sldMkLst>
          <pc:docMk/>
          <pc:sldMk cId="0" sldId="360"/>
        </pc:sldMkLst>
      </pc:sldChg>
      <pc:sldChg chg="modSp mod">
        <pc:chgData name="Pankaj Jayswal" userId="7459bf582012ab54" providerId="LiveId" clId="{B714D349-075C-475F-9455-8815877DE4D8}" dt="2024-04-23T23:24:58.965" v="1" actId="1076"/>
        <pc:sldMkLst>
          <pc:docMk/>
          <pc:sldMk cId="0" sldId="362"/>
        </pc:sldMkLst>
      </pc:sldChg>
      <pc:sldChg chg="modSp mod">
        <pc:chgData name="Pankaj Jayswal" userId="7459bf582012ab54" providerId="LiveId" clId="{B714D349-075C-475F-9455-8815877DE4D8}" dt="2024-05-10T00:38:39.549" v="152" actId="27636"/>
        <pc:sldMkLst>
          <pc:docMk/>
          <pc:sldMk cId="0" sldId="363"/>
        </pc:sldMkLst>
      </pc:sldChg>
      <pc:sldChg chg="modSp mod">
        <pc:chgData name="Pankaj Jayswal" userId="7459bf582012ab54" providerId="LiveId" clId="{B714D349-075C-475F-9455-8815877DE4D8}" dt="2024-04-27T17:34:09.457" v="5" actId="1076"/>
        <pc:sldMkLst>
          <pc:docMk/>
          <pc:sldMk cId="0" sldId="368"/>
        </pc:sldMkLst>
      </pc:sldChg>
      <pc:sldChg chg="modSp mod">
        <pc:chgData name="Pankaj Jayswal" userId="7459bf582012ab54" providerId="LiveId" clId="{B714D349-075C-475F-9455-8815877DE4D8}" dt="2024-04-27T17:32:23.098" v="3" actId="14100"/>
        <pc:sldMkLst>
          <pc:docMk/>
          <pc:sldMk cId="0" sldId="369"/>
        </pc:sldMkLst>
      </pc:sldChg>
      <pc:sldChg chg="modSp mod">
        <pc:chgData name="Pankaj Jayswal" userId="7459bf582012ab54" providerId="LiveId" clId="{B714D349-075C-475F-9455-8815877DE4D8}" dt="2024-05-10T00:38:39.564" v="153" actId="27636"/>
        <pc:sldMkLst>
          <pc:docMk/>
          <pc:sldMk cId="0" sldId="370"/>
        </pc:sldMkLst>
      </pc:sldChg>
      <pc:sldChg chg="modSp mod">
        <pc:chgData name="Pankaj Jayswal" userId="7459bf582012ab54" providerId="LiveId" clId="{B714D349-075C-475F-9455-8815877DE4D8}" dt="2024-05-10T00:38:39.573" v="154" actId="27636"/>
        <pc:sldMkLst>
          <pc:docMk/>
          <pc:sldMk cId="0" sldId="383"/>
        </pc:sldMkLst>
      </pc:sldChg>
      <pc:sldChg chg="modSp mod">
        <pc:chgData name="Pankaj Jayswal" userId="7459bf582012ab54" providerId="LiveId" clId="{B714D349-075C-475F-9455-8815877DE4D8}" dt="2024-05-07T04:45:30.557" v="88" actId="20577"/>
        <pc:sldMkLst>
          <pc:docMk/>
          <pc:sldMk cId="0" sldId="402"/>
        </pc:sldMkLst>
      </pc:sldChg>
      <pc:sldChg chg="addSp modSp mod">
        <pc:chgData name="Pankaj Jayswal" userId="7459bf582012ab54" providerId="LiveId" clId="{B714D349-075C-475F-9455-8815877DE4D8}" dt="2024-05-10T00:38:39.358" v="133" actId="20577"/>
        <pc:sldMkLst>
          <pc:docMk/>
          <pc:sldMk cId="0" sldId="405"/>
        </pc:sldMkLst>
      </pc:sldChg>
      <pc:sldChg chg="modSp mod">
        <pc:chgData name="Pankaj Jayswal" userId="7459bf582012ab54" providerId="LiveId" clId="{B714D349-075C-475F-9455-8815877DE4D8}" dt="2024-05-12T22:14:18.126" v="158" actId="20577"/>
        <pc:sldMkLst>
          <pc:docMk/>
          <pc:sldMk cId="0" sldId="408"/>
        </pc:sldMkLst>
      </pc:sldChg>
      <pc:sldChg chg="modSp mod">
        <pc:chgData name="Pankaj Jayswal" userId="7459bf582012ab54" providerId="LiveId" clId="{B714D349-075C-475F-9455-8815877DE4D8}" dt="2024-05-10T00:38:39.384" v="134" actId="27636"/>
        <pc:sldMkLst>
          <pc:docMk/>
          <pc:sldMk cId="0" sldId="415"/>
        </pc:sldMkLst>
      </pc:sldChg>
      <pc:sldChg chg="modSp mod">
        <pc:chgData name="Pankaj Jayswal" userId="7459bf582012ab54" providerId="LiveId" clId="{B714D349-075C-475F-9455-8815877DE4D8}" dt="2024-05-10T00:38:39.391" v="135" actId="27636"/>
        <pc:sldMkLst>
          <pc:docMk/>
          <pc:sldMk cId="0" sldId="421"/>
        </pc:sldMkLst>
      </pc:sldChg>
      <pc:sldChg chg="modSp mod">
        <pc:chgData name="Pankaj Jayswal" userId="7459bf582012ab54" providerId="LiveId" clId="{B714D349-075C-475F-9455-8815877DE4D8}" dt="2024-05-10T00:38:39.397" v="136" actId="27636"/>
        <pc:sldMkLst>
          <pc:docMk/>
          <pc:sldMk cId="0" sldId="428"/>
        </pc:sldMkLst>
      </pc:sldChg>
      <pc:sldChg chg="modSp mod">
        <pc:chgData name="Pankaj Jayswal" userId="7459bf582012ab54" providerId="LiveId" clId="{B714D349-075C-475F-9455-8815877DE4D8}" dt="2024-05-10T00:38:39.404" v="137" actId="27636"/>
        <pc:sldMkLst>
          <pc:docMk/>
          <pc:sldMk cId="0" sldId="430"/>
        </pc:sldMkLst>
      </pc:sldChg>
      <pc:sldChg chg="modSp mod">
        <pc:chgData name="Pankaj Jayswal" userId="7459bf582012ab54" providerId="LiveId" clId="{B714D349-075C-475F-9455-8815877DE4D8}" dt="2024-05-10T00:38:39.411" v="138" actId="27636"/>
        <pc:sldMkLst>
          <pc:docMk/>
          <pc:sldMk cId="0" sldId="434"/>
        </pc:sldMkLst>
      </pc:sldChg>
      <pc:sldChg chg="modSp mod">
        <pc:chgData name="Pankaj Jayswal" userId="7459bf582012ab54" providerId="LiveId" clId="{B714D349-075C-475F-9455-8815877DE4D8}" dt="2024-05-10T00:38:39.418" v="139" actId="27636"/>
        <pc:sldMkLst>
          <pc:docMk/>
          <pc:sldMk cId="0" sldId="450"/>
        </pc:sldMkLst>
      </pc:sldChg>
      <pc:sldChg chg="modSp mod">
        <pc:chgData name="Pankaj Jayswal" userId="7459bf582012ab54" providerId="LiveId" clId="{B714D349-075C-475F-9455-8815877DE4D8}" dt="2024-05-10T00:38:39.423" v="140" actId="27636"/>
        <pc:sldMkLst>
          <pc:docMk/>
          <pc:sldMk cId="0" sldId="452"/>
        </pc:sldMkLst>
      </pc:sldChg>
    </pc:docChg>
  </pc:docChgLst>
  <pc:docChgLst>
    <pc:chgData name="Pankaj Jayswal" userId="7459bf582012ab54" providerId="LiveId" clId="{70A653E6-328C-47FC-8574-BC6DE9C78D2E}"/>
    <pc:docChg chg="modSld">
      <pc:chgData name="Pankaj Jayswal" userId="7459bf582012ab54" providerId="LiveId" clId="{70A653E6-328C-47FC-8574-BC6DE9C78D2E}" dt="2025-02-02T17:09:46.044" v="4" actId="1036"/>
      <pc:docMkLst>
        <pc:docMk/>
      </pc:docMkLst>
      <pc:sldChg chg="modSp mod">
        <pc:chgData name="Pankaj Jayswal" userId="7459bf582012ab54" providerId="LiveId" clId="{70A653E6-328C-47FC-8574-BC6DE9C78D2E}" dt="2025-02-02T17:09:46.044" v="4" actId="1036"/>
        <pc:sldMkLst>
          <pc:docMk/>
          <pc:sldMk cId="0" sldId="326"/>
        </pc:sldMkLst>
        <pc:spChg chg="mod">
          <ac:chgData name="Pankaj Jayswal" userId="7459bf582012ab54" providerId="LiveId" clId="{70A653E6-328C-47FC-8574-BC6DE9C78D2E}" dt="2025-02-02T17:09:46.044" v="4" actId="1036"/>
          <ac:spMkLst>
            <pc:docMk/>
            <pc:sldMk cId="0" sldId="326"/>
            <ac:spMk id="488" creationId="{00000000-0000-0000-0000-000000000000}"/>
          </ac:spMkLst>
        </pc:spChg>
      </pc:sldChg>
      <pc:sldChg chg="modSp mod">
        <pc:chgData name="Pankaj Jayswal" userId="7459bf582012ab54" providerId="LiveId" clId="{70A653E6-328C-47FC-8574-BC6DE9C78D2E}" dt="2025-01-27T00:55:31.326" v="3" actId="1035"/>
        <pc:sldMkLst>
          <pc:docMk/>
          <pc:sldMk cId="0" sldId="428"/>
        </pc:sldMkLst>
        <pc:spChg chg="mod">
          <ac:chgData name="Pankaj Jayswal" userId="7459bf582012ab54" providerId="LiveId" clId="{70A653E6-328C-47FC-8574-BC6DE9C78D2E}" dt="2025-01-27T00:55:31.326" v="3" actId="1035"/>
          <ac:spMkLst>
            <pc:docMk/>
            <pc:sldMk cId="0" sldId="428"/>
            <ac:spMk id="113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54780bb67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54780bb67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5f155ecdcb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25f155ecdcb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25f155ecdcb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25f155ecdcb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25f155ecdcb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25f155ecdc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25f155ecdc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25f155ecdcb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60b5b6815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60b5b6815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60b5b68158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60b5b68158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5f155ecdcb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5f155ecdc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60b5b68158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260b5b68158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60b5b68158_3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260b5b68158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60b5b68158_3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260b5b68158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54780bb671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54780bb671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60b5b68158_3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260b5b68158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260b5b68158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260b5b68158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680c5d29b8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680c5d29b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680c5d29b8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680c5d29b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680c5d29b8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2680c5d29b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680c5d29b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2680c5d29b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680c5d29b8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2680c5d29b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315f871a1c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2315f871a1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260b5b68158_3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260b5b68158_3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260b5b68158_3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260b5b68158_3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54780bb671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54780bb671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680c5d29b8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2680c5d29b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680c5d29b8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2680c5d29b8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2680c5d29b8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2680c5d29b8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680c5d29b8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680c5d29b8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680c5d29b8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680c5d29b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7576d5910c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27576d5910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7576d5910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27576d591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2680c5d29b8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2680c5d29b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680c5d29b8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680c5d29b8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2752f904e38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2752f904e3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54780bb67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54780bb67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680c5d29b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680c5d29b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3d2dc8ec9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3d2dc8ec9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23d2dc8ec9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23d2dc8e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680c5d29b8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2680c5d29b8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680c5d29b8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680c5d29b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680c5d29b8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680c5d29b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680c5d29b8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680c5d29b8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680c5d29b8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2680c5d29b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2680c5d29b8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2680c5d29b8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680c5d29b8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2680c5d29b8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54780bb671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54780bb671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2680c5d29b8_0_2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2680c5d29b8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680c5d29b8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2680c5d29b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2680c5d29b8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2680c5d29b8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2680c5d29b8_0_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2680c5d29b8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2680c5d29b8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2680c5d29b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680c5d29b8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2680c5d29b8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2680c5d29b8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2680c5d29b8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2bbe572e8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2bbe572e8f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2315f871a1c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2315f871a1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2680c5d29b8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2680c5d29b8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54780bb671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54780bb671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2752f904e3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2752f904e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2bd763cc9f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2bd763cc9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2752f904e3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2752f904e3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2680c5d29b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2680c5d29b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680c5d29b8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2680c5d29b8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2680c5d29b8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2680c5d29b8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2680c5d29b8_0_5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2680c5d29b8_0_5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2680c5d29b8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2680c5d29b8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b12ef5600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b12ef560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2680c5d29b8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2680c5d29b8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4780bb671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4780bb67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680c5d29b8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2680c5d29b8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680c5d29b8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680c5d29b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680c5d29b8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2680c5d29b8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2bebe82366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2bebe8236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2bebe82366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2bebe82366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680c5d29b8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2680c5d29b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2315f871a1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2315f871a1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680c5d29b8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2680c5d29b8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77e057c36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277e057c36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680c5d29b8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680c5d29b8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4780bb671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4780bb671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680c5d29b8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2680c5d29b8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77e057c36c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277e057c36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2680c5d29b8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2680c5d29b8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2680c5d29b8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2680c5d29b8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680c5d29b8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2680c5d29b8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2680c5d29b8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2680c5d29b8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2680c5d29b8_0_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2680c5d29b8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277e057c36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277e057c36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2aeb27a0a7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2aeb27a0a7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2680c5d29b8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2680c5d29b8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54780bb671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54780bb671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77e057c36c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277e057c36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g2680c5d29b8_0_4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2680c5d29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2680c5d29b8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2680c5d29b8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680c5d29b8_0_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 name="Google Shape;1192;g2680c5d29b8_0_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2680c5d29b8_0_4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2680c5d29b8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680c5d29b8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680c5d29b8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2680c5d29b8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2680c5d29b8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2680c5d29b8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2680c5d29b8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g2680c5d29b8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2" name="Google Shape;1222;g2680c5d29b8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680c5d29b8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2680c5d29b8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54780bb67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54780bb67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2680c5d29b8_0_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2680c5d29b8_0_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680c5d29b8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2680c5d29b8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2680c5d29b8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2680c5d29b8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27576d5910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27576d5910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240a8d1deb9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240a8d1deb9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40a8d1deb9_3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40a8d1deb9_3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240a8d1deb9_3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240a8d1deb9_3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240a8d1deb9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240a8d1deb9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240a8d1deb9_3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240a8d1deb9_3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240a8d1deb9_3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240a8d1deb9_3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4780bb67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54780bb67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54780bb67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54780bb67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240a8d1deb9_3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240a8d1deb9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8"/>
        <p:cNvGrpSpPr/>
        <p:nvPr/>
      </p:nvGrpSpPr>
      <p:grpSpPr>
        <a:xfrm>
          <a:off x="0" y="0"/>
          <a:ext cx="0" cy="0"/>
          <a:chOff x="0" y="0"/>
          <a:chExt cx="0" cy="0"/>
        </a:xfrm>
      </p:grpSpPr>
      <p:sp>
        <p:nvSpPr>
          <p:cNvPr id="1299" name="Google Shape;1299;g240a8d1deb9_3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0" name="Google Shape;1300;g240a8d1deb9_3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240a8d1deb9_3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240a8d1deb9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240a8d1deb9_3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240a8d1deb9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240a8d1deb9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240a8d1deb9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240a8d1deb9_3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240a8d1deb9_3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240a8d1deb9_3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240a8d1deb9_3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240a8d1deb9_3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240a8d1deb9_3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240a8d1deb9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240a8d1deb9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240a8d1deb9_3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240a8d1deb9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54780bb671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54780bb67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240a8d1deb9_3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240a8d1deb9_3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54780bb67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4780bb67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54780bb671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54780bb67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55c05258a4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55c05258a4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578de08a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578de08a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55c05258a4_5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55c05258a4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aee018cd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aee018cd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55c05258a4_5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55c05258a4_5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2596add59d3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596add59d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4780bb67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4780bb67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596add59d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596add59d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620460e46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620460e4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596add59d3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596add59d3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620460e46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620460e4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620460e46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620460e4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620460e46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620460e46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620460e460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620460e46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620460e46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620460e46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620460e46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620460e46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82aca7e0e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82aca7e0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4780bb6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4780bb6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82aca7e0e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82aca7e0e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b1c42955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2b1c42955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b1c429551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b1c429551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b1c429551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2b1c429551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b1c429551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b1c429551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b1c429551f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b1c429551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b1c429551f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b1c429551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82aca7e0e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82aca7e0e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82aca7e0e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82aca7e0e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82aca7e0e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82aca7e0e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4780bb671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4780bb67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82aca7e0e5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82aca7e0e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282aca7e0e5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82aca7e0e5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82aca7e0e5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82aca7e0e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82aca7e0e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82aca7e0e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82aca7e0e5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82aca7e0e5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82aca7e0e5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82aca7e0e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82aca7e0e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282aca7e0e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62314ee2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62314ee2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82aca7e0e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82aca7e0e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82aca7e0e5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82aca7e0e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4780bb67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4780bb67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82aca7e0e5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282aca7e0e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82aca7e0e5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282aca7e0e5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82aca7e0e5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282aca7e0e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315f871a1c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315f871a1c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b61c619c5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b61c619c5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4c5335474f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24c5335474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4c5335474f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4c5335474f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4c5335474f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4c5335474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4c5335474f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4c5335474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4c5335474f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4c5335474f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4780bb67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4780bb67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4c5335474f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4c5335474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315f871a1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315f871a1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315f871a1c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2315f871a1c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25f155ecdc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25f155ecd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5f155ecdcb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5f155ecdc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5f155ecdc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25f155ecdc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5f155ecdc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5f155ecdc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5f155ecdcb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25f155ecdc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5f155ecdc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f155ecdc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5f155ecdcb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25f155ecdcb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4780bb671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4780bb67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5f155ecdcb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5f155ecdc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5f155ecdcb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25f155ecdc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5f155ecdcb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5f155ecdc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5f155ecdc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25f155ecdc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5f155ecdcb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5f155ecdc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5f155ecdcb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5f155ecdcb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f155ecdcb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25f155ecdcb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5f155ecdcb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5f155ecdc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680c5d29b8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680c5d29b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5f155ecdcb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25f155ecdc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97119a8fc4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97119a8fc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25f155ecdcb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25f155ecdc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25f155ecdcb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25f155ecdcb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5f155ecdcb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25f155ecdcb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5f155ecdcb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5f155ecdcb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5f155ecdcb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5f155ecdcb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5f155ecdcb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25f155ecdc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635b28320b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635b28320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5f155ecdcb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5f155ecdcb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4ddd29459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24ddd29459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24ddd29459c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24ddd29459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https://docs.oracle.com/javase/8/docs/api/java/lang/Math.html" TargetMode="External"/><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hyperlink" Target="https://www.geeksforgeeks.org/java-util-package-java/" TargetMode="External"/><Relationship Id="rId2" Type="http://schemas.openxmlformats.org/officeDocument/2006/relationships/notesSlide" Target="../notesSlides/notesSlide155.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hyperlink" Target="https://www.javatpoint.com/java-tutorial" TargetMode="External"/><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www.javatpoint.com/java-stack"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www.javatpoint.com/java-heap"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www.javatpoint.com/java-tutorial"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www.javatpoint.com/Garbage-Collec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www.javatpoint.com/simple-program-of-java"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www.javatpoint.com/static-keyword-in-java"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hyperlink" Target="https://www.javatpoint.com/java-tutorial"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hyperlink" Target="https://www.javatpoint.com/java-inner-class" TargetMode="External"/><Relationship Id="rId4" Type="http://schemas.openxmlformats.org/officeDocument/2006/relationships/hyperlink" Target="https://www.javatpoint.com/java-variables"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www.javatpoint.com/java-tutorial"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oracle.com/ca-en/java/technologies/downloads/"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docs.oracle.com/javase/7/docs/api/java/lang/Integer.html"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jetbrains.com/idea/download/?section=mac"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educative.io/module/lesson/object-oriented-programming/7nnpYpJqnQ8#Hierarchical-Inheritance" TargetMode="External"/><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s://www.educative.io/module/lesson/object-oriented-programming/m7jBz5WW2ZO#Use-cases-of-the-super-keyword"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hyperlink" Target="https://www.educative.io/module/lesson/object-oriented-programming/m7jBz5WW2ZO#Using-with-constructors" TargetMode="External"/><Relationship Id="rId5" Type="http://schemas.openxmlformats.org/officeDocument/2006/relationships/hyperlink" Target="https://www.educative.io/module/lesson/object-oriented-programming/m7jBz5WW2ZO#Calling-a-parent-class-method" TargetMode="External"/><Relationship Id="rId4" Type="http://schemas.openxmlformats.org/officeDocument/2006/relationships/hyperlink" Target="https://www.educative.io/module/lesson/object-oriented-programming/m7jBz5WW2ZO#Accessing-parent-class-fields"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9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600">
                <a:latin typeface="Times New Roman"/>
                <a:ea typeface="Times New Roman"/>
                <a:cs typeface="Times New Roman"/>
                <a:sym typeface="Times New Roman"/>
              </a:rPr>
              <a:t>Java?</a:t>
            </a:r>
            <a:endParaRPr sz="3600">
              <a:latin typeface="Times New Roman"/>
              <a:ea typeface="Times New Roman"/>
              <a:cs typeface="Times New Roman"/>
              <a:sym typeface="Times New Roman"/>
            </a:endParaRPr>
          </a:p>
        </p:txBody>
      </p:sp>
      <p:sp>
        <p:nvSpPr>
          <p:cNvPr id="55" name="Google Shape;55;p13"/>
          <p:cNvSpPr txBox="1">
            <a:spLocks noGrp="1"/>
          </p:cNvSpPr>
          <p:nvPr>
            <p:ph type="subTitle" idx="1"/>
          </p:nvPr>
        </p:nvSpPr>
        <p:spPr>
          <a:xfrm>
            <a:off x="311700" y="1693775"/>
            <a:ext cx="8520600" cy="2818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a:t>
            </a:r>
            <a:endParaRPr/>
          </a:p>
        </p:txBody>
      </p:sp>
      <p:pic>
        <p:nvPicPr>
          <p:cNvPr id="56" name="Google Shape;56;p13"/>
          <p:cNvPicPr preferRelativeResize="0"/>
          <p:nvPr/>
        </p:nvPicPr>
        <p:blipFill>
          <a:blip r:embed="rId3">
            <a:alphaModFix/>
          </a:blip>
          <a:stretch>
            <a:fillRect/>
          </a:stretch>
        </p:blipFill>
        <p:spPr>
          <a:xfrm>
            <a:off x="3085113" y="1811800"/>
            <a:ext cx="2973774" cy="2582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a:spLocks noGrp="1"/>
          </p:cNvSpPr>
          <p:nvPr>
            <p:ph type="subTitle" idx="1"/>
          </p:nvPr>
        </p:nvSpPr>
        <p:spPr>
          <a:xfrm>
            <a:off x="246225" y="164150"/>
            <a:ext cx="8586000" cy="1055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600" b="1">
                <a:latin typeface="Times New Roman"/>
                <a:ea typeface="Times New Roman"/>
                <a:cs typeface="Times New Roman"/>
                <a:sym typeface="Times New Roman"/>
              </a:rPr>
              <a:t>Inside java</a:t>
            </a:r>
            <a:endParaRPr sz="3600" b="1">
              <a:latin typeface="Times New Roman"/>
              <a:ea typeface="Times New Roman"/>
              <a:cs typeface="Times New Roman"/>
              <a:sym typeface="Times New Roman"/>
            </a:endParaRPr>
          </a:p>
        </p:txBody>
      </p:sp>
      <p:pic>
        <p:nvPicPr>
          <p:cNvPr id="113" name="Google Shape;113;p22"/>
          <p:cNvPicPr preferRelativeResize="0"/>
          <p:nvPr/>
        </p:nvPicPr>
        <p:blipFill>
          <a:blip r:embed="rId3">
            <a:alphaModFix/>
          </a:blip>
          <a:stretch>
            <a:fillRect/>
          </a:stretch>
        </p:blipFill>
        <p:spPr>
          <a:xfrm>
            <a:off x="519825" y="1047975"/>
            <a:ext cx="8089151" cy="39137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1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Abstraction</a:t>
            </a:r>
            <a:endParaRPr/>
          </a:p>
        </p:txBody>
      </p:sp>
      <p:sp>
        <p:nvSpPr>
          <p:cNvPr id="676" name="Google Shape;676;p1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1500" b="1">
                <a:solidFill>
                  <a:srgbClr val="3D3D4E"/>
                </a:solidFill>
                <a:highlight>
                  <a:srgbClr val="FFFFFF"/>
                </a:highlight>
              </a:rPr>
              <a:t>Abstraction</a:t>
            </a:r>
            <a:r>
              <a:rPr lang="en" sz="1500">
                <a:solidFill>
                  <a:srgbClr val="3D3D4E"/>
                </a:solidFill>
                <a:highlight>
                  <a:srgbClr val="FFFFFF"/>
                </a:highlight>
              </a:rPr>
              <a:t> in Object-Oriented Programming refers to</a:t>
            </a:r>
            <a:r>
              <a:rPr lang="en" sz="1500">
                <a:solidFill>
                  <a:srgbClr val="3D3D4E"/>
                </a:solidFill>
              </a:rPr>
              <a:t> showing only the essential features</a:t>
            </a:r>
            <a:r>
              <a:rPr lang="en" sz="1500">
                <a:solidFill>
                  <a:srgbClr val="3D3D4E"/>
                </a:solidFill>
                <a:highlight>
                  <a:srgbClr val="FFFFFF"/>
                </a:highlight>
              </a:rPr>
              <a:t> of an object to the user and hiding the inner details to </a:t>
            </a:r>
            <a:r>
              <a:rPr lang="en" sz="1500">
                <a:solidFill>
                  <a:srgbClr val="3D3D4E"/>
                </a:solidFill>
              </a:rPr>
              <a:t>reduce complexity</a:t>
            </a:r>
            <a:r>
              <a:rPr lang="en" sz="1500">
                <a:solidFill>
                  <a:srgbClr val="3D3D4E"/>
                </a:solidFill>
                <a:highlight>
                  <a:srgbClr val="FFFFFF"/>
                </a:highlight>
              </a:rPr>
              <a:t>. It can be put this way that the user only has to know </a:t>
            </a:r>
            <a:endParaRPr sz="2900"/>
          </a:p>
        </p:txBody>
      </p:sp>
      <p:pic>
        <p:nvPicPr>
          <p:cNvPr id="677" name="Google Shape;677;p112"/>
          <p:cNvPicPr preferRelativeResize="0"/>
          <p:nvPr/>
        </p:nvPicPr>
        <p:blipFill>
          <a:blip r:embed="rId3">
            <a:alphaModFix/>
          </a:blip>
          <a:stretch>
            <a:fillRect/>
          </a:stretch>
        </p:blipFill>
        <p:spPr>
          <a:xfrm>
            <a:off x="2285250" y="2783925"/>
            <a:ext cx="4746449" cy="19574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83" name="Google Shape;683;p1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1500">
                <a:solidFill>
                  <a:srgbClr val="3D3D4E"/>
                </a:solidFill>
                <a:highlight>
                  <a:srgbClr val="FFFFFF"/>
                </a:highlight>
              </a:rPr>
              <a:t>In Java, one can very easily see abstraction in action. Let’s take an example of Java </a:t>
            </a:r>
            <a:r>
              <a:rPr lang="en" sz="1500">
                <a:solidFill>
                  <a:schemeClr val="hlink"/>
                </a:solidFill>
                <a:highlight>
                  <a:srgbClr val="FFFFFF"/>
                </a:highlight>
                <a:uFill>
                  <a:noFill/>
                </a:uFill>
                <a:hlinkClick r:id="rId3"/>
              </a:rPr>
              <a:t>Math</a:t>
            </a:r>
            <a:r>
              <a:rPr lang="en" sz="1500">
                <a:solidFill>
                  <a:srgbClr val="3D3D4E"/>
                </a:solidFill>
                <a:highlight>
                  <a:srgbClr val="FFFFFF"/>
                </a:highlight>
              </a:rPr>
              <a:t> class. There are a lot of in-built methods in this class that can be used by the programmer to get facilitated. Let’s use a few methods in our code to access the in-built functionality:</a:t>
            </a:r>
            <a:endParaRPr sz="1500">
              <a:solidFill>
                <a:srgbClr val="3D3D4E"/>
              </a:solidFill>
              <a:highlight>
                <a:srgbClr val="FFFFFF"/>
              </a:highlight>
            </a:endParaRPr>
          </a:p>
          <a:p>
            <a:pPr marL="457200" lvl="0" indent="0" algn="l" rtl="0">
              <a:spcBef>
                <a:spcPts val="1200"/>
              </a:spcBef>
              <a:spcAft>
                <a:spcPts val="0"/>
              </a:spcAft>
              <a:buNone/>
            </a:pPr>
            <a:endParaRPr sz="1500">
              <a:solidFill>
                <a:srgbClr val="3D3D4E"/>
              </a:solidFill>
              <a:highlight>
                <a:srgbClr val="FFFFFF"/>
              </a:highlight>
            </a:endParaRPr>
          </a:p>
          <a:p>
            <a:pPr marL="457200" lvl="0" indent="0" algn="l" rtl="0">
              <a:spcBef>
                <a:spcPts val="1200"/>
              </a:spcBef>
              <a:spcAft>
                <a:spcPts val="1200"/>
              </a:spcAft>
              <a:buNone/>
            </a:pPr>
            <a:endParaRPr sz="1500">
              <a:solidFill>
                <a:srgbClr val="3D3D4E"/>
              </a:solidFill>
              <a:highlight>
                <a:srgbClr val="FFFFFF"/>
              </a:highlight>
            </a:endParaRPr>
          </a:p>
        </p:txBody>
      </p:sp>
      <p:pic>
        <p:nvPicPr>
          <p:cNvPr id="684" name="Google Shape;684;p113"/>
          <p:cNvPicPr preferRelativeResize="0"/>
          <p:nvPr/>
        </p:nvPicPr>
        <p:blipFill>
          <a:blip r:embed="rId4">
            <a:alphaModFix/>
          </a:blip>
          <a:stretch>
            <a:fillRect/>
          </a:stretch>
        </p:blipFill>
        <p:spPr>
          <a:xfrm>
            <a:off x="1393400" y="2325925"/>
            <a:ext cx="5316123" cy="23063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800"/>
              </a:spcAft>
              <a:buClr>
                <a:schemeClr val="dk1"/>
              </a:buClr>
              <a:buSzPct val="64705"/>
              <a:buFont typeface="Arial"/>
              <a:buNone/>
            </a:pPr>
            <a:r>
              <a:rPr lang="en" sz="1700" b="1">
                <a:highlight>
                  <a:srgbClr val="FFFFFF"/>
                </a:highlight>
              </a:rPr>
              <a:t>How to achieve abstraction</a:t>
            </a:r>
            <a:endParaRPr/>
          </a:p>
        </p:txBody>
      </p:sp>
      <p:sp>
        <p:nvSpPr>
          <p:cNvPr id="690" name="Google Shape;690;p1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endParaRPr sz="1700" b="1">
              <a:solidFill>
                <a:schemeClr val="dk1"/>
              </a:solidFill>
              <a:highlight>
                <a:srgbClr val="FFFFFF"/>
              </a:highlight>
            </a:endParaRPr>
          </a:p>
          <a:p>
            <a:pPr marL="0" lvl="0" indent="0" algn="l" rtl="0">
              <a:spcBef>
                <a:spcPts val="1500"/>
              </a:spcBef>
              <a:spcAft>
                <a:spcPts val="0"/>
              </a:spcAft>
              <a:buClr>
                <a:schemeClr val="dk1"/>
              </a:buClr>
              <a:buSzPts val="1100"/>
              <a:buFont typeface="Arial"/>
              <a:buNone/>
            </a:pPr>
            <a:r>
              <a:rPr lang="en" sz="1500">
                <a:solidFill>
                  <a:srgbClr val="3D3D4E"/>
                </a:solidFill>
                <a:highlight>
                  <a:srgbClr val="FFFFFF"/>
                </a:highlight>
              </a:rPr>
              <a:t>In Java, we use the following components to achieve abstraction:</a:t>
            </a:r>
            <a:endParaRPr sz="1500">
              <a:solidFill>
                <a:srgbClr val="3D3D4E"/>
              </a:solidFill>
              <a:highlight>
                <a:srgbClr val="FFFFFF"/>
              </a:highlight>
            </a:endParaRPr>
          </a:p>
          <a:p>
            <a:pPr marL="457200" lvl="0" indent="-323850" algn="l" rtl="0">
              <a:spcBef>
                <a:spcPts val="1500"/>
              </a:spcBef>
              <a:spcAft>
                <a:spcPts val="0"/>
              </a:spcAft>
              <a:buClr>
                <a:srgbClr val="3D3D4E"/>
              </a:buClr>
              <a:buSzPts val="1500"/>
              <a:buChar char="●"/>
            </a:pPr>
            <a:r>
              <a:rPr lang="en" sz="1500" i="1">
                <a:solidFill>
                  <a:srgbClr val="3D3D4E"/>
                </a:solidFill>
                <a:highlight>
                  <a:srgbClr val="FFFFFF"/>
                </a:highlight>
              </a:rPr>
              <a:t>Abstract Classes</a:t>
            </a:r>
            <a:endParaRPr sz="1500" i="1">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i="1">
                <a:solidFill>
                  <a:srgbClr val="3D3D4E"/>
                </a:solidFill>
                <a:highlight>
                  <a:srgbClr val="FFFFFF"/>
                </a:highlight>
              </a:rPr>
              <a:t>Interfaces</a:t>
            </a:r>
            <a:endParaRPr sz="1500" i="1">
              <a:solidFill>
                <a:srgbClr val="3D3D4E"/>
              </a:solidFill>
              <a:highlight>
                <a:srgbClr val="FFFFFF"/>
              </a:highlight>
            </a:endParaRPr>
          </a:p>
          <a:p>
            <a:pPr marL="457200" lvl="0" indent="0" algn="l" rtl="0">
              <a:spcBef>
                <a:spcPts val="800"/>
              </a:spcBef>
              <a:spcAft>
                <a:spcPts val="1200"/>
              </a:spcAft>
              <a:buNone/>
            </a:pPr>
            <a:endParaRPr sz="29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0"/>
              </a:spcAft>
              <a:buClr>
                <a:schemeClr val="dk1"/>
              </a:buClr>
              <a:buSzPct val="64705"/>
              <a:buFont typeface="Arial"/>
              <a:buNone/>
            </a:pPr>
            <a:r>
              <a:rPr lang="en" sz="1700" b="1">
                <a:highlight>
                  <a:srgbClr val="FFFFFF"/>
                </a:highlight>
              </a:rPr>
              <a:t>Abstract methods</a:t>
            </a:r>
            <a:endParaRPr sz="1700">
              <a:solidFill>
                <a:schemeClr val="hlink"/>
              </a:solidFill>
              <a:highlight>
                <a:srgbClr val="FFFFFF"/>
              </a:highlight>
            </a:endParaRPr>
          </a:p>
          <a:p>
            <a:pPr marL="0" lvl="0" indent="0" algn="l" rtl="0">
              <a:spcBef>
                <a:spcPts val="800"/>
              </a:spcBef>
              <a:spcAft>
                <a:spcPts val="0"/>
              </a:spcAft>
              <a:buNone/>
            </a:pPr>
            <a:endParaRPr/>
          </a:p>
        </p:txBody>
      </p:sp>
      <p:sp>
        <p:nvSpPr>
          <p:cNvPr id="696" name="Google Shape;696;p1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0" algn="l" rtl="0">
              <a:spcBef>
                <a:spcPts val="0"/>
              </a:spcBef>
              <a:spcAft>
                <a:spcPts val="0"/>
              </a:spcAft>
              <a:buNone/>
            </a:pPr>
            <a:r>
              <a:rPr lang="en" sz="1500">
                <a:solidFill>
                  <a:srgbClr val="3D3D4E"/>
                </a:solidFill>
                <a:highlight>
                  <a:srgbClr val="F5F5F5"/>
                </a:highlight>
              </a:rPr>
              <a:t>A method with the keyword </a:t>
            </a:r>
            <a:r>
              <a:rPr lang="en" sz="1350">
                <a:solidFill>
                  <a:srgbClr val="C7254E"/>
                </a:solidFill>
                <a:highlight>
                  <a:srgbClr val="F9F2F4"/>
                </a:highlight>
                <a:latin typeface="Courier New"/>
                <a:ea typeface="Courier New"/>
                <a:cs typeface="Courier New"/>
                <a:sym typeface="Courier New"/>
              </a:rPr>
              <a:t>abstract</a:t>
            </a:r>
            <a:r>
              <a:rPr lang="en" sz="1500">
                <a:solidFill>
                  <a:srgbClr val="3D3D4E"/>
                </a:solidFill>
                <a:highlight>
                  <a:srgbClr val="F5F5F5"/>
                </a:highlight>
              </a:rPr>
              <a:t> in its declaration is known as an </a:t>
            </a:r>
            <a:r>
              <a:rPr lang="en" sz="1500" b="1">
                <a:solidFill>
                  <a:srgbClr val="3D3D4E"/>
                </a:solidFill>
                <a:highlight>
                  <a:srgbClr val="F5F5F5"/>
                </a:highlight>
              </a:rPr>
              <a:t>abstract method</a:t>
            </a:r>
            <a:r>
              <a:rPr lang="en" sz="1500">
                <a:solidFill>
                  <a:srgbClr val="3D3D4E"/>
                </a:solidFill>
                <a:highlight>
                  <a:srgbClr val="F5F5F5"/>
                </a:highlight>
              </a:rPr>
              <a:t>.</a:t>
            </a:r>
            <a:endParaRPr sz="1500">
              <a:solidFill>
                <a:srgbClr val="3D3D4E"/>
              </a:solidFill>
              <a:highlight>
                <a:srgbClr val="F5F5F5"/>
              </a:highlight>
            </a:endParaRPr>
          </a:p>
          <a:p>
            <a:pPr marL="457200" lvl="0" indent="0" algn="l" rtl="0">
              <a:spcBef>
                <a:spcPts val="1200"/>
              </a:spcBef>
              <a:spcAft>
                <a:spcPts val="0"/>
              </a:spcAft>
              <a:buNone/>
            </a:pPr>
            <a:endParaRPr sz="1500">
              <a:solidFill>
                <a:srgbClr val="3D3D4E"/>
              </a:solidFill>
              <a:highlight>
                <a:srgbClr val="F5F5F5"/>
              </a:highlight>
            </a:endParaRPr>
          </a:p>
          <a:p>
            <a:pPr marL="457200" lvl="0" indent="0" algn="l" rtl="0">
              <a:spcBef>
                <a:spcPts val="1200"/>
              </a:spcBef>
              <a:spcAft>
                <a:spcPts val="0"/>
              </a:spcAft>
              <a:buNone/>
            </a:pPr>
            <a:r>
              <a:rPr lang="en" sz="1873">
                <a:solidFill>
                  <a:srgbClr val="333333"/>
                </a:solidFill>
                <a:highlight>
                  <a:srgbClr val="FFFFFF"/>
                </a:highlight>
              </a:rPr>
              <a:t>public abstract void methodName(parameter(s));</a:t>
            </a:r>
            <a:endParaRPr sz="2323">
              <a:solidFill>
                <a:srgbClr val="333333"/>
              </a:solidFill>
              <a:highlight>
                <a:srgbClr val="F5F5F5"/>
              </a:highlight>
            </a:endParaRPr>
          </a:p>
          <a:p>
            <a:pPr marL="457200" lvl="0" indent="0" algn="l" rtl="0">
              <a:spcBef>
                <a:spcPts val="1200"/>
              </a:spcBef>
              <a:spcAft>
                <a:spcPts val="0"/>
              </a:spcAft>
              <a:buNone/>
            </a:pPr>
            <a:endParaRPr sz="1500">
              <a:solidFill>
                <a:srgbClr val="3D3D4E"/>
              </a:solidFill>
              <a:highlight>
                <a:srgbClr val="F5F5F5"/>
              </a:highlight>
            </a:endParaRPr>
          </a:p>
          <a:p>
            <a:pPr marL="0" lvl="0" indent="0" algn="l" rtl="0">
              <a:spcBef>
                <a:spcPts val="1500"/>
              </a:spcBef>
              <a:spcAft>
                <a:spcPts val="0"/>
              </a:spcAft>
              <a:buClr>
                <a:schemeClr val="dk1"/>
              </a:buClr>
              <a:buSzPct val="84615"/>
              <a:buFont typeface="Arial"/>
              <a:buNone/>
            </a:pPr>
            <a:r>
              <a:rPr lang="en" sz="1300" b="1">
                <a:solidFill>
                  <a:schemeClr val="dk1"/>
                </a:solidFill>
                <a:highlight>
                  <a:srgbClr val="FFFFFF"/>
                </a:highlight>
              </a:rPr>
              <a:t>Rules to be followed</a:t>
            </a:r>
            <a:endParaRPr sz="1300" b="1">
              <a:solidFill>
                <a:schemeClr val="dk1"/>
              </a:solidFill>
              <a:highlight>
                <a:srgbClr val="FFFFFF"/>
              </a:highlight>
            </a:endParaRPr>
          </a:p>
          <a:p>
            <a:pPr marL="457200" lvl="0" indent="-309562" algn="l" rtl="0">
              <a:spcBef>
                <a:spcPts val="800"/>
              </a:spcBef>
              <a:spcAft>
                <a:spcPts val="0"/>
              </a:spcAft>
              <a:buClr>
                <a:srgbClr val="3D3D4E"/>
              </a:buClr>
              <a:buSzPct val="100000"/>
              <a:buChar char="●"/>
            </a:pPr>
            <a:r>
              <a:rPr lang="en" sz="1500">
                <a:solidFill>
                  <a:srgbClr val="3D3D4E"/>
                </a:solidFill>
                <a:highlight>
                  <a:srgbClr val="FFFFFF"/>
                </a:highlight>
              </a:rPr>
              <a:t>In contrast to a concrete/normal Java method an </a:t>
            </a:r>
            <a:r>
              <a:rPr lang="en" sz="1500" b="1">
                <a:solidFill>
                  <a:srgbClr val="3D3D4E"/>
                </a:solidFill>
                <a:highlight>
                  <a:srgbClr val="FFFFFF"/>
                </a:highlight>
              </a:rPr>
              <a:t>abstract method</a:t>
            </a:r>
            <a:r>
              <a:rPr lang="en" sz="1500">
                <a:solidFill>
                  <a:srgbClr val="3D3D4E"/>
                </a:solidFill>
                <a:highlight>
                  <a:srgbClr val="FFFFFF"/>
                </a:highlight>
              </a:rPr>
              <a:t> does not have a body/definition i.e. it only has a declaration or method signature inside an </a:t>
            </a:r>
            <a:r>
              <a:rPr lang="en" sz="1500" i="1">
                <a:solidFill>
                  <a:srgbClr val="3D3D4E"/>
                </a:solidFill>
                <a:highlight>
                  <a:srgbClr val="FFFFFF"/>
                </a:highlight>
              </a:rPr>
              <a:t>abstract class or an interface</a:t>
            </a:r>
            <a:r>
              <a:rPr lang="en" sz="1500">
                <a:solidFill>
                  <a:srgbClr val="3D3D4E"/>
                </a:solidFill>
                <a:highlight>
                  <a:srgbClr val="FFFFFF"/>
                </a:highlight>
              </a:rPr>
              <a:t>.</a:t>
            </a:r>
            <a:endParaRPr sz="1500">
              <a:solidFill>
                <a:srgbClr val="3D3D4E"/>
              </a:solidFill>
              <a:highlight>
                <a:srgbClr val="FFFFFF"/>
              </a:highlight>
            </a:endParaRPr>
          </a:p>
          <a:p>
            <a:pPr marL="457200" lvl="0" indent="-309562" algn="l" rtl="0">
              <a:spcBef>
                <a:spcPts val="0"/>
              </a:spcBef>
              <a:spcAft>
                <a:spcPts val="0"/>
              </a:spcAft>
              <a:buClr>
                <a:srgbClr val="3D3D4E"/>
              </a:buClr>
              <a:buSzPct val="100000"/>
              <a:buChar char="●"/>
            </a:pPr>
            <a:r>
              <a:rPr lang="en" sz="1500">
                <a:solidFill>
                  <a:srgbClr val="3D3D4E"/>
                </a:solidFill>
                <a:highlight>
                  <a:srgbClr val="FFFFFF"/>
                </a:highlight>
              </a:rPr>
              <a:t>An </a:t>
            </a:r>
            <a:r>
              <a:rPr lang="en" sz="1500" b="1">
                <a:solidFill>
                  <a:srgbClr val="3D3D4E"/>
                </a:solidFill>
                <a:highlight>
                  <a:srgbClr val="FFFFFF"/>
                </a:highlight>
              </a:rPr>
              <a:t>abstract method</a:t>
            </a:r>
            <a:r>
              <a:rPr lang="en" sz="1500">
                <a:solidFill>
                  <a:srgbClr val="3D3D4E"/>
                </a:solidFill>
                <a:highlight>
                  <a:srgbClr val="FFFFFF"/>
                </a:highlight>
              </a:rPr>
              <a:t> can be declared inside an </a:t>
            </a:r>
            <a:r>
              <a:rPr lang="en" sz="1500" i="1">
                <a:solidFill>
                  <a:srgbClr val="3D3D4E"/>
                </a:solidFill>
                <a:highlight>
                  <a:srgbClr val="FFFFFF"/>
                </a:highlight>
              </a:rPr>
              <a:t>abstract class</a:t>
            </a:r>
            <a:r>
              <a:rPr lang="en" sz="1500">
                <a:solidFill>
                  <a:srgbClr val="3D3D4E"/>
                </a:solidFill>
                <a:highlight>
                  <a:srgbClr val="FFFFFF"/>
                </a:highlight>
              </a:rPr>
              <a:t> or an </a:t>
            </a:r>
            <a:r>
              <a:rPr lang="en" sz="1500" i="1">
                <a:solidFill>
                  <a:srgbClr val="3D3D4E"/>
                </a:solidFill>
                <a:highlight>
                  <a:srgbClr val="FFFFFF"/>
                </a:highlight>
              </a:rPr>
              <a:t>interface</a:t>
            </a:r>
            <a:r>
              <a:rPr lang="en" sz="1500">
                <a:solidFill>
                  <a:srgbClr val="3D3D4E"/>
                </a:solidFill>
                <a:highlight>
                  <a:srgbClr val="FFFFFF"/>
                </a:highlight>
              </a:rPr>
              <a:t> only.</a:t>
            </a:r>
            <a:endParaRPr sz="1500">
              <a:solidFill>
                <a:srgbClr val="3D3D4E"/>
              </a:solidFill>
              <a:highlight>
                <a:srgbClr val="FFFFFF"/>
              </a:highlight>
            </a:endParaRPr>
          </a:p>
          <a:p>
            <a:pPr marL="457200" lvl="0" indent="-309562" algn="l" rtl="0">
              <a:spcBef>
                <a:spcPts val="0"/>
              </a:spcBef>
              <a:spcAft>
                <a:spcPts val="0"/>
              </a:spcAft>
              <a:buClr>
                <a:srgbClr val="3D3D4E"/>
              </a:buClr>
              <a:buSzPct val="100000"/>
              <a:buChar char="●"/>
            </a:pPr>
            <a:r>
              <a:rPr lang="en" sz="1500">
                <a:solidFill>
                  <a:srgbClr val="3D3D4E"/>
                </a:solidFill>
                <a:highlight>
                  <a:srgbClr val="FFFFFF"/>
                </a:highlight>
              </a:rPr>
              <a:t>In other words, it can be said that to contain any </a:t>
            </a:r>
            <a:r>
              <a:rPr lang="en" sz="1500" b="1">
                <a:solidFill>
                  <a:srgbClr val="3D3D4E"/>
                </a:solidFill>
                <a:highlight>
                  <a:srgbClr val="FFFFFF"/>
                </a:highlight>
              </a:rPr>
              <a:t>abstract method</a:t>
            </a:r>
            <a:r>
              <a:rPr lang="en" sz="1500">
                <a:solidFill>
                  <a:srgbClr val="3D3D4E"/>
                </a:solidFill>
                <a:highlight>
                  <a:srgbClr val="FFFFFF"/>
                </a:highlight>
              </a:rPr>
              <a:t> in its implementation a class has to be declared as an </a:t>
            </a:r>
            <a:r>
              <a:rPr lang="en" sz="1500" i="1">
                <a:solidFill>
                  <a:srgbClr val="3D3D4E"/>
                </a:solidFill>
                <a:highlight>
                  <a:srgbClr val="FFFFFF"/>
                </a:highlight>
              </a:rPr>
              <a:t>abstract class</a:t>
            </a:r>
            <a:r>
              <a:rPr lang="en" sz="1500">
                <a:solidFill>
                  <a:srgbClr val="3D3D4E"/>
                </a:solidFill>
                <a:highlight>
                  <a:srgbClr val="FFFFFF"/>
                </a:highlight>
              </a:rPr>
              <a:t> because </a:t>
            </a:r>
            <a:r>
              <a:rPr lang="en" sz="1500" i="1">
                <a:solidFill>
                  <a:srgbClr val="3D3D4E"/>
                </a:solidFill>
                <a:highlight>
                  <a:srgbClr val="FFFFFF"/>
                </a:highlight>
              </a:rPr>
              <a:t>non-abstract classes</a:t>
            </a:r>
            <a:r>
              <a:rPr lang="en" sz="1500">
                <a:solidFill>
                  <a:srgbClr val="3D3D4E"/>
                </a:solidFill>
                <a:highlight>
                  <a:srgbClr val="FFFFFF"/>
                </a:highlight>
              </a:rPr>
              <a:t> </a:t>
            </a:r>
            <a:r>
              <a:rPr lang="en" sz="1500" b="1">
                <a:solidFill>
                  <a:srgbClr val="3D3D4E"/>
                </a:solidFill>
                <a:highlight>
                  <a:srgbClr val="FFFFFF"/>
                </a:highlight>
              </a:rPr>
              <a:t>cannot</a:t>
            </a:r>
            <a:r>
              <a:rPr lang="en" sz="1500">
                <a:solidFill>
                  <a:srgbClr val="3D3D4E"/>
                </a:solidFill>
                <a:highlight>
                  <a:srgbClr val="FFFFFF"/>
                </a:highlight>
              </a:rPr>
              <a:t> have abstract methods.</a:t>
            </a:r>
            <a:endParaRPr sz="1500">
              <a:solidFill>
                <a:srgbClr val="3D3D4E"/>
              </a:solidFill>
              <a:highlight>
                <a:srgbClr val="FFFFFF"/>
              </a:highlight>
            </a:endParaRPr>
          </a:p>
          <a:p>
            <a:pPr marL="457200" lvl="0" indent="-309562" algn="l" rtl="0">
              <a:spcBef>
                <a:spcPts val="0"/>
              </a:spcBef>
              <a:spcAft>
                <a:spcPts val="0"/>
              </a:spcAft>
              <a:buClr>
                <a:srgbClr val="3D3D4E"/>
              </a:buClr>
              <a:buSzPct val="100000"/>
              <a:buChar char="●"/>
            </a:pPr>
            <a:r>
              <a:rPr lang="en" sz="1500">
                <a:solidFill>
                  <a:srgbClr val="3D3D4E"/>
                </a:solidFill>
                <a:highlight>
                  <a:srgbClr val="FFFFFF"/>
                </a:highlight>
              </a:rPr>
              <a:t>An </a:t>
            </a:r>
            <a:r>
              <a:rPr lang="en" sz="1500" i="1">
                <a:solidFill>
                  <a:srgbClr val="3D3D4E"/>
                </a:solidFill>
                <a:highlight>
                  <a:srgbClr val="FFFFFF"/>
                </a:highlight>
              </a:rPr>
              <a:t>abstract method</a:t>
            </a:r>
            <a:r>
              <a:rPr lang="en" sz="1500">
                <a:solidFill>
                  <a:srgbClr val="3D3D4E"/>
                </a:solidFill>
                <a:highlight>
                  <a:srgbClr val="FFFFFF"/>
                </a:highlight>
              </a:rPr>
              <a:t> </a:t>
            </a:r>
            <a:r>
              <a:rPr lang="en" sz="1500" b="1">
                <a:solidFill>
                  <a:srgbClr val="3D3D4E"/>
                </a:solidFill>
                <a:highlight>
                  <a:srgbClr val="FFFFFF"/>
                </a:highlight>
              </a:rPr>
              <a:t>cannot</a:t>
            </a:r>
            <a:r>
              <a:rPr lang="en" sz="1500">
                <a:solidFill>
                  <a:srgbClr val="3D3D4E"/>
                </a:solidFill>
                <a:highlight>
                  <a:srgbClr val="FFFFFF"/>
                </a:highlight>
              </a:rPr>
              <a:t> be declared </a:t>
            </a:r>
            <a:r>
              <a:rPr lang="en" sz="1500" i="1">
                <a:solidFill>
                  <a:srgbClr val="3D3D4E"/>
                </a:solidFill>
                <a:highlight>
                  <a:srgbClr val="FFFFFF"/>
                </a:highlight>
              </a:rPr>
              <a:t>private</a:t>
            </a:r>
            <a:r>
              <a:rPr lang="en" sz="1500">
                <a:solidFill>
                  <a:srgbClr val="3D3D4E"/>
                </a:solidFill>
                <a:highlight>
                  <a:srgbClr val="FFFFFF"/>
                </a:highlight>
              </a:rPr>
              <a:t> as it has to be implemented in some other class.</a:t>
            </a:r>
            <a:endParaRPr sz="1500">
              <a:solidFill>
                <a:srgbClr val="3D3D4E"/>
              </a:solidFill>
              <a:highlight>
                <a:srgbClr val="FFFFFF"/>
              </a:highlight>
            </a:endParaRPr>
          </a:p>
          <a:p>
            <a:pPr marL="457200" lvl="0" indent="0" algn="l" rtl="0">
              <a:spcBef>
                <a:spcPts val="800"/>
              </a:spcBef>
              <a:spcAft>
                <a:spcPts val="1200"/>
              </a:spcAft>
              <a:buNone/>
            </a:pPr>
            <a:endParaRPr sz="1500">
              <a:solidFill>
                <a:srgbClr val="3D3D4E"/>
              </a:solidFill>
              <a:highlight>
                <a:srgbClr val="F5F5F5"/>
              </a:high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continue..</a:t>
            </a:r>
            <a:endParaRPr/>
          </a:p>
        </p:txBody>
      </p:sp>
      <p:sp>
        <p:nvSpPr>
          <p:cNvPr id="702" name="Google Shape;702;p1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500">
                <a:solidFill>
                  <a:srgbClr val="3D3D4E"/>
                </a:solidFill>
                <a:highlight>
                  <a:srgbClr val="FFFFFF"/>
                </a:highlight>
              </a:rPr>
              <a:t>An abstract method’s declaration has:</a:t>
            </a:r>
            <a:endParaRPr sz="1500">
              <a:solidFill>
                <a:srgbClr val="3D3D4E"/>
              </a:solidFill>
              <a:highlight>
                <a:srgbClr val="FFFFFF"/>
              </a:highlight>
            </a:endParaRPr>
          </a:p>
          <a:p>
            <a:pPr marL="457200" lvl="0" indent="-323850" algn="l" rtl="0">
              <a:spcBef>
                <a:spcPts val="1500"/>
              </a:spcBef>
              <a:spcAft>
                <a:spcPts val="0"/>
              </a:spcAft>
              <a:buClr>
                <a:srgbClr val="3D3D4E"/>
              </a:buClr>
              <a:buSzPts val="1500"/>
              <a:buAutoNum type="arabicPeriod"/>
            </a:pPr>
            <a:r>
              <a:rPr lang="en" sz="1500">
                <a:solidFill>
                  <a:srgbClr val="3D3D4E"/>
                </a:solidFill>
                <a:highlight>
                  <a:srgbClr val="FFFFFF"/>
                </a:highlight>
              </a:rPr>
              <a:t>An </a:t>
            </a:r>
            <a:r>
              <a:rPr lang="en" sz="1500" i="1">
                <a:solidFill>
                  <a:srgbClr val="3D3D4E"/>
                </a:solidFill>
                <a:highlight>
                  <a:srgbClr val="FFFFFF"/>
                </a:highlight>
              </a:rPr>
              <a:t>access identifier</a:t>
            </a:r>
            <a:endParaRPr sz="1500" i="1">
              <a:solidFill>
                <a:srgbClr val="3D3D4E"/>
              </a:solidFill>
              <a:highlight>
                <a:srgbClr val="FFFFFF"/>
              </a:highlight>
            </a:endParaRPr>
          </a:p>
          <a:p>
            <a:pPr marL="457200" lvl="0" indent="-323850" algn="l" rtl="0">
              <a:spcBef>
                <a:spcPts val="0"/>
              </a:spcBef>
              <a:spcAft>
                <a:spcPts val="0"/>
              </a:spcAft>
              <a:buClr>
                <a:srgbClr val="3D3D4E"/>
              </a:buClr>
              <a:buSzPts val="1500"/>
              <a:buAutoNum type="arabicPeriod"/>
            </a:pPr>
            <a:r>
              <a:rPr lang="en" sz="1500">
                <a:solidFill>
                  <a:srgbClr val="3D3D4E"/>
                </a:solidFill>
                <a:highlight>
                  <a:srgbClr val="FFFFFF"/>
                </a:highlight>
              </a:rPr>
              <a:t>The keyword </a:t>
            </a:r>
            <a:r>
              <a:rPr lang="en" sz="1350">
                <a:solidFill>
                  <a:srgbClr val="C7254E"/>
                </a:solidFill>
                <a:highlight>
                  <a:srgbClr val="F9F2F4"/>
                </a:highlight>
                <a:latin typeface="Courier New"/>
                <a:ea typeface="Courier New"/>
                <a:cs typeface="Courier New"/>
                <a:sym typeface="Courier New"/>
              </a:rPr>
              <a:t>abstract</a:t>
            </a:r>
            <a:endParaRPr sz="1350">
              <a:solidFill>
                <a:srgbClr val="C7254E"/>
              </a:solidFill>
              <a:highlight>
                <a:srgbClr val="F9F2F4"/>
              </a:highlight>
              <a:latin typeface="Courier New"/>
              <a:ea typeface="Courier New"/>
              <a:cs typeface="Courier New"/>
              <a:sym typeface="Courier New"/>
            </a:endParaRPr>
          </a:p>
          <a:p>
            <a:pPr marL="457200" lvl="0" indent="-323850" algn="l" rtl="0">
              <a:spcBef>
                <a:spcPts val="0"/>
              </a:spcBef>
              <a:spcAft>
                <a:spcPts val="0"/>
              </a:spcAft>
              <a:buClr>
                <a:srgbClr val="3D3D4E"/>
              </a:buClr>
              <a:buSzPts val="1500"/>
              <a:buAutoNum type="arabicPeriod"/>
            </a:pPr>
            <a:r>
              <a:rPr lang="en" sz="1500">
                <a:solidFill>
                  <a:srgbClr val="3D3D4E"/>
                </a:solidFill>
                <a:highlight>
                  <a:srgbClr val="FFFFFF"/>
                </a:highlight>
              </a:rPr>
              <a:t>A </a:t>
            </a:r>
            <a:r>
              <a:rPr lang="en" sz="1350">
                <a:solidFill>
                  <a:srgbClr val="C7254E"/>
                </a:solidFill>
                <a:highlight>
                  <a:srgbClr val="F9F2F4"/>
                </a:highlight>
                <a:latin typeface="Courier New"/>
                <a:ea typeface="Courier New"/>
                <a:cs typeface="Courier New"/>
                <a:sym typeface="Courier New"/>
              </a:rPr>
              <a:t>return</a:t>
            </a:r>
            <a:r>
              <a:rPr lang="en" sz="1500">
                <a:solidFill>
                  <a:srgbClr val="3D3D4E"/>
                </a:solidFill>
                <a:highlight>
                  <a:srgbClr val="FFFFFF"/>
                </a:highlight>
              </a:rPr>
              <a:t> type</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AutoNum type="arabicPeriod"/>
            </a:pPr>
            <a:r>
              <a:rPr lang="en" sz="1500">
                <a:solidFill>
                  <a:srgbClr val="3D3D4E"/>
                </a:solidFill>
                <a:highlight>
                  <a:srgbClr val="FFFFFF"/>
                </a:highlight>
              </a:rPr>
              <a:t>A name of the method</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AutoNum type="arabicPeriod"/>
            </a:pPr>
            <a:r>
              <a:rPr lang="en" sz="1500">
                <a:solidFill>
                  <a:srgbClr val="3D3D4E"/>
                </a:solidFill>
                <a:highlight>
                  <a:srgbClr val="FFFFFF"/>
                </a:highlight>
              </a:rPr>
              <a:t>The parameter(s) to be passed</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AutoNum type="arabicPeriod"/>
            </a:pPr>
            <a:r>
              <a:rPr lang="en" sz="1500">
                <a:solidFill>
                  <a:srgbClr val="3D3D4E"/>
                </a:solidFill>
                <a:highlight>
                  <a:srgbClr val="FFFFFF"/>
                </a:highlight>
              </a:rPr>
              <a:t>A semicolon(</a:t>
            </a:r>
            <a:r>
              <a:rPr lang="en" sz="1500" b="1">
                <a:solidFill>
                  <a:srgbClr val="3D3D4E"/>
                </a:solidFill>
                <a:highlight>
                  <a:srgbClr val="FFFFFF"/>
                </a:highlight>
              </a:rPr>
              <a:t>;</a:t>
            </a:r>
            <a:r>
              <a:rPr lang="en" sz="1500">
                <a:solidFill>
                  <a:srgbClr val="3D3D4E"/>
                </a:solidFill>
                <a:highlight>
                  <a:srgbClr val="FFFFFF"/>
                </a:highlight>
              </a:rPr>
              <a:t>) to end the declaration</a:t>
            </a:r>
            <a:endParaRPr sz="1500">
              <a:solidFill>
                <a:srgbClr val="3D3D4E"/>
              </a:solidFill>
              <a:highlight>
                <a:srgbClr val="FFFFFF"/>
              </a:highlight>
            </a:endParaRPr>
          </a:p>
          <a:p>
            <a:pPr marL="457200" lvl="0" indent="0" algn="l" rtl="0">
              <a:spcBef>
                <a:spcPts val="800"/>
              </a:spcBef>
              <a:spcAft>
                <a:spcPts val="1200"/>
              </a:spcAft>
              <a:buNone/>
            </a:pPr>
            <a:endParaRPr sz="29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0"/>
              </a:spcAft>
              <a:buClr>
                <a:schemeClr val="dk1"/>
              </a:buClr>
              <a:buSzPct val="64705"/>
              <a:buFont typeface="Arial"/>
              <a:buNone/>
            </a:pPr>
            <a:r>
              <a:rPr lang="en" sz="1700" b="1">
                <a:highlight>
                  <a:srgbClr val="FFFFFF"/>
                </a:highlight>
              </a:rPr>
              <a:t>Abstract class</a:t>
            </a:r>
            <a:endParaRPr sz="1700">
              <a:solidFill>
                <a:schemeClr val="hlink"/>
              </a:solidFill>
              <a:highlight>
                <a:srgbClr val="FFFFFF"/>
              </a:highlight>
            </a:endParaRPr>
          </a:p>
          <a:p>
            <a:pPr marL="0" lvl="0" indent="0" algn="l" rtl="0">
              <a:spcBef>
                <a:spcPts val="800"/>
              </a:spcBef>
              <a:spcAft>
                <a:spcPts val="0"/>
              </a:spcAft>
              <a:buNone/>
            </a:pPr>
            <a:endParaRPr/>
          </a:p>
        </p:txBody>
      </p:sp>
      <p:sp>
        <p:nvSpPr>
          <p:cNvPr id="708" name="Google Shape;708;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300" b="1">
                <a:solidFill>
                  <a:schemeClr val="dk1"/>
                </a:solidFill>
                <a:highlight>
                  <a:srgbClr val="FFFFFF"/>
                </a:highlight>
              </a:rPr>
              <a:t>Rules to be followed</a:t>
            </a:r>
            <a:endParaRPr sz="1300" b="1">
              <a:solidFill>
                <a:schemeClr val="dk1"/>
              </a:solidFill>
              <a:highlight>
                <a:srgbClr val="FFFFFF"/>
              </a:highlight>
            </a:endParaRPr>
          </a:p>
          <a:p>
            <a:pPr marL="457200" lvl="0" indent="-323850" algn="l" rtl="0">
              <a:spcBef>
                <a:spcPts val="800"/>
              </a:spcBef>
              <a:spcAft>
                <a:spcPts val="0"/>
              </a:spcAft>
              <a:buClr>
                <a:srgbClr val="3D3D4E"/>
              </a:buClr>
              <a:buSzPts val="1500"/>
              <a:buChar char="●"/>
            </a:pPr>
            <a:r>
              <a:rPr lang="en" sz="1500">
                <a:solidFill>
                  <a:srgbClr val="3D3D4E"/>
                </a:solidFill>
                <a:highlight>
                  <a:srgbClr val="FFFFFF"/>
                </a:highlight>
              </a:rPr>
              <a:t>An abstract class </a:t>
            </a:r>
            <a:r>
              <a:rPr lang="en" sz="1500" b="1" i="1">
                <a:solidFill>
                  <a:srgbClr val="3D3D4E"/>
                </a:solidFill>
                <a:highlight>
                  <a:srgbClr val="FFFFFF"/>
                </a:highlight>
              </a:rPr>
              <a:t>cannot</a:t>
            </a:r>
            <a:r>
              <a:rPr lang="en" sz="1500">
                <a:solidFill>
                  <a:srgbClr val="3D3D4E"/>
                </a:solidFill>
                <a:highlight>
                  <a:srgbClr val="FFFFFF"/>
                </a:highlight>
              </a:rPr>
              <a:t> be instantiated i.e. one cannot create an object of an </a:t>
            </a:r>
            <a:r>
              <a:rPr lang="en" sz="1500" i="1">
                <a:solidFill>
                  <a:srgbClr val="3D3D4E"/>
                </a:solidFill>
                <a:highlight>
                  <a:srgbClr val="FFFFFF"/>
                </a:highlight>
              </a:rPr>
              <a:t>abstract class</a:t>
            </a:r>
            <a:r>
              <a:rPr lang="en" sz="1500">
                <a:solidFill>
                  <a:srgbClr val="3D3D4E"/>
                </a:solidFill>
                <a:highlight>
                  <a:srgbClr val="FFFFFF"/>
                </a:highlight>
              </a:rPr>
              <a:t>.</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An </a:t>
            </a:r>
            <a:r>
              <a:rPr lang="en" sz="1500" i="1">
                <a:solidFill>
                  <a:srgbClr val="3D3D4E"/>
                </a:solidFill>
                <a:highlight>
                  <a:srgbClr val="FFFFFF"/>
                </a:highlight>
              </a:rPr>
              <a:t>abstract class</a:t>
            </a:r>
            <a:r>
              <a:rPr lang="en" sz="1500">
                <a:solidFill>
                  <a:srgbClr val="3D3D4E"/>
                </a:solidFill>
                <a:highlight>
                  <a:srgbClr val="FFFFFF"/>
                </a:highlight>
              </a:rPr>
              <a:t> can have the declaration of </a:t>
            </a:r>
            <a:r>
              <a:rPr lang="en" sz="1500" i="1">
                <a:solidFill>
                  <a:srgbClr val="3D3D4E"/>
                </a:solidFill>
                <a:highlight>
                  <a:srgbClr val="FFFFFF"/>
                </a:highlight>
              </a:rPr>
              <a:t>abstract method(s)</a:t>
            </a:r>
            <a:r>
              <a:rPr lang="en" sz="1500">
                <a:solidFill>
                  <a:srgbClr val="3D3D4E"/>
                </a:solidFill>
                <a:highlight>
                  <a:srgbClr val="FFFFFF"/>
                </a:highlight>
              </a:rPr>
              <a:t> (as an abstract method’s body cannot be implemented in an abstract class) but it is not compulsory to have any.</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Non-abstract/normal methods can be implemented in an </a:t>
            </a:r>
            <a:r>
              <a:rPr lang="en" sz="1500" b="1">
                <a:solidFill>
                  <a:srgbClr val="3D3D4E"/>
                </a:solidFill>
                <a:highlight>
                  <a:srgbClr val="FFFFFF"/>
                </a:highlight>
              </a:rPr>
              <a:t>abstract class</a:t>
            </a:r>
            <a:r>
              <a:rPr lang="en" sz="1500">
                <a:solidFill>
                  <a:srgbClr val="3D3D4E"/>
                </a:solidFill>
                <a:highlight>
                  <a:srgbClr val="FFFFFF"/>
                </a:highlight>
              </a:rPr>
              <a:t>.</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To use an </a:t>
            </a:r>
            <a:r>
              <a:rPr lang="en" sz="1500" i="1">
                <a:solidFill>
                  <a:srgbClr val="3D3D4E"/>
                </a:solidFill>
                <a:highlight>
                  <a:srgbClr val="FFFFFF"/>
                </a:highlight>
              </a:rPr>
              <a:t>abstract class</a:t>
            </a:r>
            <a:r>
              <a:rPr lang="en" sz="1500">
                <a:solidFill>
                  <a:srgbClr val="3D3D4E"/>
                </a:solidFill>
                <a:highlight>
                  <a:srgbClr val="FFFFFF"/>
                </a:highlight>
              </a:rPr>
              <a:t> it needs to be </a:t>
            </a:r>
            <a:r>
              <a:rPr lang="en" sz="1500" b="1">
                <a:solidFill>
                  <a:srgbClr val="3D3D4E"/>
                </a:solidFill>
                <a:highlight>
                  <a:srgbClr val="FFFFFF"/>
                </a:highlight>
              </a:rPr>
              <a:t>inherited from</a:t>
            </a:r>
            <a:r>
              <a:rPr lang="en" sz="1500">
                <a:solidFill>
                  <a:srgbClr val="3D3D4E"/>
                </a:solidFill>
                <a:highlight>
                  <a:srgbClr val="FFFFFF"/>
                </a:highlight>
              </a:rPr>
              <a:t>.</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The class which </a:t>
            </a:r>
            <a:r>
              <a:rPr lang="en" sz="1500" i="1">
                <a:solidFill>
                  <a:srgbClr val="3D3D4E"/>
                </a:solidFill>
                <a:highlight>
                  <a:srgbClr val="FFFFFF"/>
                </a:highlight>
              </a:rPr>
              <a:t>inherits</a:t>
            </a:r>
            <a:r>
              <a:rPr lang="en" sz="1500">
                <a:solidFill>
                  <a:srgbClr val="3D3D4E"/>
                </a:solidFill>
                <a:highlight>
                  <a:srgbClr val="FFFFFF"/>
                </a:highlight>
              </a:rPr>
              <a:t> from the </a:t>
            </a:r>
            <a:r>
              <a:rPr lang="en" sz="1500" i="1">
                <a:solidFill>
                  <a:srgbClr val="3D3D4E"/>
                </a:solidFill>
                <a:highlight>
                  <a:srgbClr val="FFFFFF"/>
                </a:highlight>
              </a:rPr>
              <a:t>abstract class</a:t>
            </a:r>
            <a:r>
              <a:rPr lang="en" sz="1500">
                <a:solidFill>
                  <a:srgbClr val="3D3D4E"/>
                </a:solidFill>
                <a:highlight>
                  <a:srgbClr val="FFFFFF"/>
                </a:highlight>
              </a:rPr>
              <a:t> </a:t>
            </a:r>
            <a:r>
              <a:rPr lang="en" sz="1500" b="1">
                <a:solidFill>
                  <a:srgbClr val="3D3D4E"/>
                </a:solidFill>
                <a:highlight>
                  <a:srgbClr val="FFFFFF"/>
                </a:highlight>
              </a:rPr>
              <a:t>must</a:t>
            </a:r>
            <a:r>
              <a:rPr lang="en" sz="1500">
                <a:solidFill>
                  <a:srgbClr val="3D3D4E"/>
                </a:solidFill>
                <a:highlight>
                  <a:srgbClr val="FFFFFF"/>
                </a:highlight>
              </a:rPr>
              <a:t> implement all the </a:t>
            </a:r>
            <a:r>
              <a:rPr lang="en" sz="1500" i="1">
                <a:solidFill>
                  <a:srgbClr val="3D3D4E"/>
                </a:solidFill>
                <a:highlight>
                  <a:srgbClr val="FFFFFF"/>
                </a:highlight>
              </a:rPr>
              <a:t>abstract methods</a:t>
            </a:r>
            <a:r>
              <a:rPr lang="en" sz="1500">
                <a:solidFill>
                  <a:srgbClr val="3D3D4E"/>
                </a:solidFill>
                <a:highlight>
                  <a:srgbClr val="FFFFFF"/>
                </a:highlight>
              </a:rPr>
              <a:t> declared in the </a:t>
            </a:r>
            <a:r>
              <a:rPr lang="en" sz="1500" i="1">
                <a:solidFill>
                  <a:srgbClr val="3D3D4E"/>
                </a:solidFill>
                <a:highlight>
                  <a:srgbClr val="FFFFFF"/>
                </a:highlight>
              </a:rPr>
              <a:t>parent abstract class</a:t>
            </a:r>
            <a:r>
              <a:rPr lang="en" sz="1500">
                <a:solidFill>
                  <a:srgbClr val="3D3D4E"/>
                </a:solidFill>
                <a:highlight>
                  <a:srgbClr val="FFFFFF"/>
                </a:highlight>
              </a:rPr>
              <a:t>.</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An abstract class can have everything else as same as a normal Java class has i.e. constructor, </a:t>
            </a:r>
            <a:r>
              <a:rPr lang="en" sz="1350">
                <a:solidFill>
                  <a:srgbClr val="C7254E"/>
                </a:solidFill>
                <a:highlight>
                  <a:srgbClr val="F9F2F4"/>
                </a:highlight>
                <a:latin typeface="Courier New"/>
                <a:ea typeface="Courier New"/>
                <a:cs typeface="Courier New"/>
                <a:sym typeface="Courier New"/>
              </a:rPr>
              <a:t>static</a:t>
            </a:r>
            <a:r>
              <a:rPr lang="en" sz="1500">
                <a:solidFill>
                  <a:srgbClr val="3D3D4E"/>
                </a:solidFill>
                <a:highlight>
                  <a:srgbClr val="FFFFFF"/>
                </a:highlight>
              </a:rPr>
              <a:t> variables and methods.</a:t>
            </a:r>
            <a:endParaRPr sz="1500">
              <a:solidFill>
                <a:srgbClr val="3D3D4E"/>
              </a:solidFill>
              <a:highlight>
                <a:srgbClr val="FFFFFF"/>
              </a:highlight>
            </a:endParaRPr>
          </a:p>
          <a:p>
            <a:pPr marL="457200" lvl="0" indent="0" algn="l" rtl="0">
              <a:spcBef>
                <a:spcPts val="800"/>
              </a:spcBef>
              <a:spcAft>
                <a:spcPts val="1200"/>
              </a:spcAft>
              <a:buNone/>
            </a:pPr>
            <a:endParaRPr sz="29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a:t>
            </a:r>
            <a:endParaRPr/>
          </a:p>
        </p:txBody>
      </p:sp>
      <p:sp>
        <p:nvSpPr>
          <p:cNvPr id="714" name="Google Shape;714;p1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500">
                <a:solidFill>
                  <a:srgbClr val="3D3D4E"/>
                </a:solidFill>
                <a:highlight>
                  <a:srgbClr val="FFFFFF"/>
                </a:highlight>
              </a:rPr>
              <a:t>Consider modeling an Animal kingdom using Java having:</a:t>
            </a:r>
            <a:endParaRPr sz="1500">
              <a:solidFill>
                <a:srgbClr val="3D3D4E"/>
              </a:solidFill>
              <a:highlight>
                <a:srgbClr val="FFFFFF"/>
              </a:highlight>
            </a:endParaRPr>
          </a:p>
          <a:p>
            <a:pPr marL="457200" lvl="0" indent="-323850" algn="l" rtl="0">
              <a:spcBef>
                <a:spcPts val="1500"/>
              </a:spcBef>
              <a:spcAft>
                <a:spcPts val="0"/>
              </a:spcAft>
              <a:buClr>
                <a:srgbClr val="3D3D4E"/>
              </a:buClr>
              <a:buSzPts val="1500"/>
              <a:buChar char="●"/>
            </a:pPr>
            <a:r>
              <a:rPr lang="en" sz="1500">
                <a:solidFill>
                  <a:srgbClr val="3D3D4E"/>
                </a:solidFill>
                <a:highlight>
                  <a:srgbClr val="FFFFFF"/>
                </a:highlight>
              </a:rPr>
              <a:t>A base </a:t>
            </a:r>
            <a:r>
              <a:rPr lang="en" sz="1350">
                <a:solidFill>
                  <a:srgbClr val="C7254E"/>
                </a:solidFill>
                <a:highlight>
                  <a:srgbClr val="F9F2F4"/>
                </a:highlight>
                <a:latin typeface="Courier New"/>
                <a:ea typeface="Courier New"/>
                <a:cs typeface="Courier New"/>
                <a:sym typeface="Courier New"/>
              </a:rPr>
              <a:t>abstract</a:t>
            </a:r>
            <a:r>
              <a:rPr lang="en" sz="1500">
                <a:solidFill>
                  <a:srgbClr val="3D3D4E"/>
                </a:solidFill>
                <a:highlight>
                  <a:srgbClr val="FFFFFF"/>
                </a:highlight>
              </a:rPr>
              <a:t> class named </a:t>
            </a:r>
            <a:r>
              <a:rPr lang="en" sz="1350">
                <a:solidFill>
                  <a:srgbClr val="C7254E"/>
                </a:solidFill>
                <a:highlight>
                  <a:srgbClr val="F9F2F4"/>
                </a:highlight>
                <a:latin typeface="Courier New"/>
                <a:ea typeface="Courier New"/>
                <a:cs typeface="Courier New"/>
                <a:sym typeface="Courier New"/>
              </a:rPr>
              <a:t>Animal</a:t>
            </a:r>
            <a:endParaRPr sz="1350">
              <a:solidFill>
                <a:srgbClr val="C7254E"/>
              </a:solidFill>
              <a:highlight>
                <a:srgbClr val="F9F2F4"/>
              </a:highlight>
              <a:latin typeface="Courier New"/>
              <a:ea typeface="Courier New"/>
              <a:cs typeface="Courier New"/>
              <a:sym typeface="Courier New"/>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A child class named </a:t>
            </a:r>
            <a:r>
              <a:rPr lang="en" sz="1350">
                <a:solidFill>
                  <a:srgbClr val="C7254E"/>
                </a:solidFill>
                <a:highlight>
                  <a:srgbClr val="F9F2F4"/>
                </a:highlight>
                <a:latin typeface="Courier New"/>
                <a:ea typeface="Courier New"/>
                <a:cs typeface="Courier New"/>
                <a:sym typeface="Courier New"/>
              </a:rPr>
              <a:t>Dog</a:t>
            </a:r>
            <a:endParaRPr sz="1350">
              <a:solidFill>
                <a:srgbClr val="C7254E"/>
              </a:solidFill>
              <a:highlight>
                <a:srgbClr val="F9F2F4"/>
              </a:highlight>
              <a:latin typeface="Courier New"/>
              <a:ea typeface="Courier New"/>
              <a:cs typeface="Courier New"/>
              <a:sym typeface="Courier New"/>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A child class named </a:t>
            </a:r>
            <a:r>
              <a:rPr lang="en" sz="1350">
                <a:solidFill>
                  <a:srgbClr val="C7254E"/>
                </a:solidFill>
                <a:highlight>
                  <a:srgbClr val="F9F2F4"/>
                </a:highlight>
                <a:latin typeface="Courier New"/>
                <a:ea typeface="Courier New"/>
                <a:cs typeface="Courier New"/>
                <a:sym typeface="Courier New"/>
              </a:rPr>
              <a:t>Cat</a:t>
            </a:r>
            <a:endParaRPr sz="1350">
              <a:solidFill>
                <a:srgbClr val="C7254E"/>
              </a:solidFill>
              <a:highlight>
                <a:srgbClr val="F9F2F4"/>
              </a:highlight>
              <a:latin typeface="Courier New"/>
              <a:ea typeface="Courier New"/>
              <a:cs typeface="Courier New"/>
              <a:sym typeface="Courier New"/>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A child class named </a:t>
            </a:r>
            <a:r>
              <a:rPr lang="en" sz="1350">
                <a:solidFill>
                  <a:srgbClr val="C7254E"/>
                </a:solidFill>
                <a:highlight>
                  <a:srgbClr val="F9F2F4"/>
                </a:highlight>
                <a:latin typeface="Courier New"/>
                <a:ea typeface="Courier New"/>
                <a:cs typeface="Courier New"/>
                <a:sym typeface="Courier New"/>
              </a:rPr>
              <a:t>Sheep</a:t>
            </a:r>
            <a:endParaRPr sz="1350">
              <a:solidFill>
                <a:srgbClr val="C7254E"/>
              </a:solidFill>
              <a:highlight>
                <a:srgbClr val="F9F2F4"/>
              </a:highlight>
              <a:latin typeface="Courier New"/>
              <a:ea typeface="Courier New"/>
              <a:cs typeface="Courier New"/>
              <a:sym typeface="Courier New"/>
            </a:endParaRPr>
          </a:p>
          <a:p>
            <a:pPr marL="457200" lvl="0" indent="0" algn="l" rtl="0">
              <a:spcBef>
                <a:spcPts val="800"/>
              </a:spcBef>
              <a:spcAft>
                <a:spcPts val="1200"/>
              </a:spcAft>
              <a:buNone/>
            </a:pPr>
            <a:endParaRPr sz="29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continue..</a:t>
            </a:r>
            <a:endParaRPr/>
          </a:p>
        </p:txBody>
      </p:sp>
      <p:sp>
        <p:nvSpPr>
          <p:cNvPr id="720" name="Google Shape;720;p1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sz="2900"/>
          </a:p>
        </p:txBody>
      </p:sp>
      <p:pic>
        <p:nvPicPr>
          <p:cNvPr id="721" name="Google Shape;721;p119"/>
          <p:cNvPicPr preferRelativeResize="0"/>
          <p:nvPr/>
        </p:nvPicPr>
        <p:blipFill>
          <a:blip r:embed="rId3">
            <a:alphaModFix/>
          </a:blip>
          <a:stretch>
            <a:fillRect/>
          </a:stretch>
        </p:blipFill>
        <p:spPr>
          <a:xfrm>
            <a:off x="927950" y="1282425"/>
            <a:ext cx="6011700" cy="328645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Interface</a:t>
            </a:r>
            <a:endParaRPr/>
          </a:p>
        </p:txBody>
      </p:sp>
      <p:sp>
        <p:nvSpPr>
          <p:cNvPr id="727" name="Google Shape;727;p1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dirty="0">
                <a:solidFill>
                  <a:srgbClr val="3D3D4E"/>
                </a:solidFill>
                <a:highlight>
                  <a:srgbClr val="F5F5F5"/>
                </a:highlight>
              </a:rPr>
              <a:t>An interface is just like a </a:t>
            </a:r>
            <a:r>
              <a:rPr lang="en" sz="1350" dirty="0">
                <a:solidFill>
                  <a:srgbClr val="C7254E"/>
                </a:solidFill>
                <a:highlight>
                  <a:srgbClr val="F9F2F4"/>
                </a:highlight>
                <a:latin typeface="Courier New"/>
                <a:ea typeface="Courier New"/>
                <a:cs typeface="Courier New"/>
                <a:sym typeface="Courier New"/>
              </a:rPr>
              <a:t>class</a:t>
            </a:r>
            <a:r>
              <a:rPr lang="en" sz="1500" dirty="0">
                <a:solidFill>
                  <a:srgbClr val="3D3D4E"/>
                </a:solidFill>
                <a:highlight>
                  <a:srgbClr val="F5F5F5"/>
                </a:highlight>
              </a:rPr>
              <a:t> and specifies the behavior that a class </a:t>
            </a:r>
            <a:r>
              <a:rPr lang="en" sz="1500" b="1" dirty="0">
                <a:solidFill>
                  <a:srgbClr val="3D3D4E"/>
                </a:solidFill>
                <a:highlight>
                  <a:srgbClr val="F5F5F5"/>
                </a:highlight>
              </a:rPr>
              <a:t>must</a:t>
            </a:r>
            <a:r>
              <a:rPr lang="en" sz="1500" dirty="0">
                <a:solidFill>
                  <a:srgbClr val="3D3D4E"/>
                </a:solidFill>
                <a:highlight>
                  <a:srgbClr val="F5F5F5"/>
                </a:highlight>
              </a:rPr>
              <a:t> </a:t>
            </a:r>
            <a:r>
              <a:rPr lang="en" sz="1500" i="1" dirty="0">
                <a:solidFill>
                  <a:srgbClr val="3D3D4E"/>
                </a:solidFill>
                <a:highlight>
                  <a:srgbClr val="F5F5F5"/>
                </a:highlight>
              </a:rPr>
              <a:t>implement</a:t>
            </a:r>
            <a:r>
              <a:rPr lang="en" sz="1500" dirty="0">
                <a:solidFill>
                  <a:srgbClr val="3D3D4E"/>
                </a:solidFill>
                <a:highlight>
                  <a:srgbClr val="F5F5F5"/>
                </a:highlight>
              </a:rPr>
              <a:t>.</a:t>
            </a:r>
            <a:endParaRPr sz="1500" dirty="0">
              <a:solidFill>
                <a:srgbClr val="3D3D4E"/>
              </a:solidFill>
              <a:highlight>
                <a:srgbClr val="F5F5F5"/>
              </a:highlight>
            </a:endParaRPr>
          </a:p>
          <a:p>
            <a:pPr marL="457200" lvl="0" indent="0" algn="l" rtl="0">
              <a:spcBef>
                <a:spcPts val="1200"/>
              </a:spcBef>
              <a:spcAft>
                <a:spcPts val="0"/>
              </a:spcAft>
              <a:buNone/>
            </a:pPr>
            <a:endParaRPr sz="1500" dirty="0">
              <a:solidFill>
                <a:srgbClr val="3D3D4E"/>
              </a:solidFill>
              <a:highlight>
                <a:srgbClr val="F5F5F5"/>
              </a:highlight>
            </a:endParaRPr>
          </a:p>
          <a:p>
            <a:pPr marL="0" lvl="0" indent="0" algn="l" rtl="0">
              <a:spcBef>
                <a:spcPts val="1500"/>
              </a:spcBef>
              <a:spcAft>
                <a:spcPts val="0"/>
              </a:spcAft>
              <a:buClr>
                <a:schemeClr val="dk1"/>
              </a:buClr>
              <a:buSzPts val="1100"/>
              <a:buFont typeface="Arial"/>
              <a:buNone/>
            </a:pPr>
            <a:r>
              <a:rPr lang="en" sz="1500" dirty="0">
                <a:solidFill>
                  <a:srgbClr val="3D3D4E"/>
                </a:solidFill>
                <a:highlight>
                  <a:srgbClr val="FFFFFF"/>
                </a:highlight>
              </a:rPr>
              <a:t>An interface can be used to achieve </a:t>
            </a:r>
            <a:r>
              <a:rPr lang="en" sz="1500" b="1" dirty="0">
                <a:solidFill>
                  <a:srgbClr val="3D3D4E"/>
                </a:solidFill>
                <a:highlight>
                  <a:srgbClr val="FFFFFF"/>
                </a:highlight>
              </a:rPr>
              <a:t>100%</a:t>
            </a:r>
            <a:r>
              <a:rPr lang="en" sz="1500" dirty="0">
                <a:solidFill>
                  <a:srgbClr val="3D3D4E"/>
                </a:solidFill>
                <a:highlight>
                  <a:srgbClr val="FFFFFF"/>
                </a:highlight>
              </a:rPr>
              <a:t> abstraction as it contains the method signatures/abstract methods(</a:t>
            </a:r>
            <a:r>
              <a:rPr lang="en" sz="1500" i="1" dirty="0">
                <a:solidFill>
                  <a:srgbClr val="3D3D4E"/>
                </a:solidFill>
                <a:highlight>
                  <a:srgbClr val="FFFFFF"/>
                </a:highlight>
              </a:rPr>
              <a:t>what to be done</a:t>
            </a:r>
            <a:r>
              <a:rPr lang="en" sz="1500" dirty="0">
                <a:solidFill>
                  <a:srgbClr val="3D3D4E"/>
                </a:solidFill>
                <a:highlight>
                  <a:srgbClr val="FFFFFF"/>
                </a:highlight>
              </a:rPr>
              <a:t>) and no implementation details (</a:t>
            </a:r>
            <a:r>
              <a:rPr lang="en" sz="1500" i="1" dirty="0">
                <a:solidFill>
                  <a:srgbClr val="3D3D4E"/>
                </a:solidFill>
                <a:highlight>
                  <a:srgbClr val="FFFFFF"/>
                </a:highlight>
              </a:rPr>
              <a:t>how to be done</a:t>
            </a:r>
            <a:r>
              <a:rPr lang="en" sz="1500" dirty="0">
                <a:solidFill>
                  <a:srgbClr val="3D3D4E"/>
                </a:solidFill>
                <a:highlight>
                  <a:srgbClr val="FFFFFF"/>
                </a:highlight>
              </a:rPr>
              <a:t>) of these methods. In this way, interfaces satisfy the definition of abstraction. The implementation techniques of the methods declared in an interface are totally up to to the classes implementing that interface.</a:t>
            </a:r>
            <a:endParaRPr sz="1500" dirty="0">
              <a:solidFill>
                <a:srgbClr val="3D3D4E"/>
              </a:solidFill>
              <a:highlight>
                <a:srgbClr val="FFFFFF"/>
              </a:highlight>
            </a:endParaRPr>
          </a:p>
          <a:p>
            <a:pPr marL="0" lvl="0" indent="0" algn="l" rtl="0">
              <a:spcBef>
                <a:spcPts val="1500"/>
              </a:spcBef>
              <a:spcAft>
                <a:spcPts val="0"/>
              </a:spcAft>
              <a:buClr>
                <a:schemeClr val="dk1"/>
              </a:buClr>
              <a:buSzPts val="1100"/>
              <a:buFont typeface="Arial"/>
              <a:buNone/>
            </a:pPr>
            <a:r>
              <a:rPr lang="en" sz="1500" dirty="0">
                <a:solidFill>
                  <a:srgbClr val="3D3D4E"/>
                </a:solidFill>
                <a:highlight>
                  <a:srgbClr val="FFFFFF"/>
                </a:highlight>
              </a:rPr>
              <a:t>An interface can be thought of as a </a:t>
            </a:r>
            <a:r>
              <a:rPr lang="en" sz="1500" b="1" dirty="0">
                <a:solidFill>
                  <a:srgbClr val="3D3D4E"/>
                </a:solidFill>
                <a:highlight>
                  <a:srgbClr val="FFFFFF"/>
                </a:highlight>
              </a:rPr>
              <a:t>contract</a:t>
            </a:r>
            <a:r>
              <a:rPr lang="en" sz="1500" dirty="0">
                <a:solidFill>
                  <a:srgbClr val="3D3D4E"/>
                </a:solidFill>
                <a:highlight>
                  <a:srgbClr val="FFFFFF"/>
                </a:highlight>
              </a:rPr>
              <a:t> that a class has to fulfill while implementing an interface. According to this contract, the class that </a:t>
            </a:r>
            <a:r>
              <a:rPr lang="en" sz="1350" dirty="0">
                <a:solidFill>
                  <a:srgbClr val="C7254E"/>
                </a:solidFill>
                <a:highlight>
                  <a:srgbClr val="F9F2F4"/>
                </a:highlight>
                <a:latin typeface="Courier New"/>
                <a:ea typeface="Courier New"/>
                <a:cs typeface="Courier New"/>
                <a:sym typeface="Courier New"/>
              </a:rPr>
              <a:t>implements</a:t>
            </a:r>
            <a:r>
              <a:rPr lang="en" sz="1500" dirty="0">
                <a:solidFill>
                  <a:srgbClr val="3D3D4E"/>
                </a:solidFill>
                <a:highlight>
                  <a:srgbClr val="FFFFFF"/>
                </a:highlight>
              </a:rPr>
              <a:t> an interface has to </a:t>
            </a:r>
            <a:r>
              <a:rPr lang="en" sz="1350" dirty="0">
                <a:solidFill>
                  <a:srgbClr val="C7254E"/>
                </a:solidFill>
                <a:highlight>
                  <a:srgbClr val="F9F2F4"/>
                </a:highlight>
                <a:latin typeface="Courier New"/>
                <a:ea typeface="Courier New"/>
                <a:cs typeface="Courier New"/>
                <a:sym typeface="Courier New"/>
              </a:rPr>
              <a:t>@Override</a:t>
            </a:r>
            <a:r>
              <a:rPr lang="en" sz="1500" dirty="0">
                <a:solidFill>
                  <a:srgbClr val="3D3D4E"/>
                </a:solidFill>
                <a:highlight>
                  <a:srgbClr val="FFFFFF"/>
                </a:highlight>
              </a:rPr>
              <a:t> all the abstract methods declared in that very interface.</a:t>
            </a:r>
            <a:endParaRPr sz="1500" dirty="0">
              <a:solidFill>
                <a:srgbClr val="3D3D4E"/>
              </a:solidFill>
              <a:highlight>
                <a:srgbClr val="FFFFFF"/>
              </a:highlight>
            </a:endParaRPr>
          </a:p>
          <a:p>
            <a:pPr marL="457200" lvl="0" indent="0" algn="l" rtl="0">
              <a:spcBef>
                <a:spcPts val="1500"/>
              </a:spcBef>
              <a:spcAft>
                <a:spcPts val="1200"/>
              </a:spcAft>
              <a:buNone/>
            </a:pPr>
            <a:endParaRPr sz="1500" dirty="0">
              <a:solidFill>
                <a:srgbClr val="3D3D4E"/>
              </a:solidFill>
              <a:highlight>
                <a:srgbClr val="F5F5F5"/>
              </a:highligh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Rules for interface</a:t>
            </a:r>
            <a:endParaRPr/>
          </a:p>
        </p:txBody>
      </p:sp>
      <p:sp>
        <p:nvSpPr>
          <p:cNvPr id="733" name="Google Shape;733;p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3D3D4E"/>
              </a:buClr>
              <a:buSzPts val="1500"/>
              <a:buChar char="●"/>
            </a:pPr>
            <a:r>
              <a:rPr lang="en" sz="1500" dirty="0">
                <a:solidFill>
                  <a:srgbClr val="3D3D4E"/>
                </a:solidFill>
                <a:highlight>
                  <a:srgbClr val="FFFFFF"/>
                </a:highlight>
              </a:rPr>
              <a:t>An interface can have:</a:t>
            </a:r>
            <a:endParaRPr sz="1500" dirty="0">
              <a:solidFill>
                <a:srgbClr val="3D3D4E"/>
              </a:solidFill>
              <a:highlight>
                <a:srgbClr val="FFFFFF"/>
              </a:highlight>
            </a:endParaRPr>
          </a:p>
          <a:p>
            <a:pPr marL="914400" lvl="1" indent="-323850" algn="l" rtl="0">
              <a:spcBef>
                <a:spcPts val="0"/>
              </a:spcBef>
              <a:spcAft>
                <a:spcPts val="0"/>
              </a:spcAft>
              <a:buClr>
                <a:srgbClr val="3D3D4E"/>
              </a:buClr>
              <a:buSzPts val="1500"/>
              <a:buChar char="○"/>
            </a:pPr>
            <a:r>
              <a:rPr lang="en" sz="1350" dirty="0">
                <a:solidFill>
                  <a:srgbClr val="C7254E"/>
                </a:solidFill>
                <a:highlight>
                  <a:srgbClr val="F9F2F4"/>
                </a:highlight>
                <a:latin typeface="Courier New"/>
                <a:ea typeface="Courier New"/>
                <a:cs typeface="Courier New"/>
                <a:sym typeface="Courier New"/>
              </a:rPr>
              <a:t>abstract</a:t>
            </a:r>
            <a:r>
              <a:rPr lang="en" sz="1500" dirty="0">
                <a:solidFill>
                  <a:srgbClr val="3D3D4E"/>
                </a:solidFill>
                <a:highlight>
                  <a:srgbClr val="FFFFFF"/>
                </a:highlight>
              </a:rPr>
              <a:t> method(s)</a:t>
            </a:r>
            <a:endParaRPr sz="1500" dirty="0">
              <a:solidFill>
                <a:srgbClr val="3D3D4E"/>
              </a:solidFill>
              <a:highlight>
                <a:srgbClr val="FFFFFF"/>
              </a:highlight>
            </a:endParaRPr>
          </a:p>
          <a:p>
            <a:pPr marL="914400" lvl="1" indent="-323850" algn="l" rtl="0">
              <a:spcBef>
                <a:spcPts val="0"/>
              </a:spcBef>
              <a:spcAft>
                <a:spcPts val="0"/>
              </a:spcAft>
              <a:buClr>
                <a:srgbClr val="3D3D4E"/>
              </a:buClr>
              <a:buSzPts val="1500"/>
              <a:buChar char="○"/>
            </a:pPr>
            <a:r>
              <a:rPr lang="en" sz="1350" dirty="0">
                <a:solidFill>
                  <a:srgbClr val="C7254E"/>
                </a:solidFill>
                <a:highlight>
                  <a:srgbClr val="F9F2F4"/>
                </a:highlight>
                <a:latin typeface="Courier New"/>
                <a:ea typeface="Courier New"/>
                <a:cs typeface="Courier New"/>
                <a:sym typeface="Courier New"/>
              </a:rPr>
              <a:t>default</a:t>
            </a:r>
            <a:r>
              <a:rPr lang="en" sz="1500" dirty="0">
                <a:solidFill>
                  <a:srgbClr val="3D3D4E"/>
                </a:solidFill>
                <a:highlight>
                  <a:srgbClr val="FFFFFF"/>
                </a:highlight>
              </a:rPr>
              <a:t> method(s) - Java 8 and above</a:t>
            </a:r>
            <a:endParaRPr sz="1500" dirty="0">
              <a:solidFill>
                <a:srgbClr val="3D3D4E"/>
              </a:solidFill>
              <a:highlight>
                <a:srgbClr val="FFFFFF"/>
              </a:highlight>
            </a:endParaRPr>
          </a:p>
          <a:p>
            <a:pPr marL="914400" lvl="1" indent="-323850" algn="l" rtl="0">
              <a:spcBef>
                <a:spcPts val="0"/>
              </a:spcBef>
              <a:spcAft>
                <a:spcPts val="0"/>
              </a:spcAft>
              <a:buClr>
                <a:srgbClr val="3D3D4E"/>
              </a:buClr>
              <a:buSzPts val="1500"/>
              <a:buChar char="○"/>
            </a:pPr>
            <a:r>
              <a:rPr lang="en" sz="1350" dirty="0">
                <a:solidFill>
                  <a:srgbClr val="C7254E"/>
                </a:solidFill>
                <a:highlight>
                  <a:srgbClr val="F9F2F4"/>
                </a:highlight>
                <a:latin typeface="Courier New"/>
                <a:ea typeface="Courier New"/>
                <a:cs typeface="Courier New"/>
                <a:sym typeface="Courier New"/>
              </a:rPr>
              <a:t>static</a:t>
            </a:r>
            <a:r>
              <a:rPr lang="en" sz="1500" dirty="0">
                <a:solidFill>
                  <a:srgbClr val="3D3D4E"/>
                </a:solidFill>
                <a:highlight>
                  <a:srgbClr val="FFFFFF"/>
                </a:highlight>
              </a:rPr>
              <a:t> method(s)</a:t>
            </a:r>
            <a:endParaRPr sz="1500" dirty="0">
              <a:solidFill>
                <a:srgbClr val="3D3D4E"/>
              </a:solidFill>
              <a:highlight>
                <a:srgbClr val="FFFFFF"/>
              </a:highlight>
            </a:endParaRPr>
          </a:p>
          <a:p>
            <a:pPr marL="914400" lvl="1" indent="-323850" algn="l" rtl="0">
              <a:spcBef>
                <a:spcPts val="0"/>
              </a:spcBef>
              <a:spcAft>
                <a:spcPts val="0"/>
              </a:spcAft>
              <a:buClr>
                <a:srgbClr val="3D3D4E"/>
              </a:buClr>
              <a:buSzPts val="1500"/>
              <a:buChar char="○"/>
            </a:pPr>
            <a:r>
              <a:rPr lang="en" sz="1350" dirty="0">
                <a:solidFill>
                  <a:srgbClr val="C7254E"/>
                </a:solidFill>
                <a:highlight>
                  <a:srgbClr val="F9F2F4"/>
                </a:highlight>
                <a:latin typeface="Courier New"/>
                <a:ea typeface="Courier New"/>
                <a:cs typeface="Courier New"/>
                <a:sym typeface="Courier New"/>
              </a:rPr>
              <a:t>private</a:t>
            </a:r>
            <a:r>
              <a:rPr lang="en" sz="1500" dirty="0">
                <a:solidFill>
                  <a:srgbClr val="3D3D4E"/>
                </a:solidFill>
                <a:highlight>
                  <a:srgbClr val="FFFFFF"/>
                </a:highlight>
              </a:rPr>
              <a:t> method(s) - Java 9  and above</a:t>
            </a:r>
            <a:endParaRPr sz="1500" dirty="0">
              <a:solidFill>
                <a:srgbClr val="3D3D4E"/>
              </a:solidFill>
              <a:highlight>
                <a:srgbClr val="FFFFFF"/>
              </a:highlight>
            </a:endParaRPr>
          </a:p>
          <a:p>
            <a:pPr marL="914400" lvl="1" indent="-323850" algn="l" rtl="0">
              <a:spcBef>
                <a:spcPts val="0"/>
              </a:spcBef>
              <a:spcAft>
                <a:spcPts val="0"/>
              </a:spcAft>
              <a:buClr>
                <a:srgbClr val="3D3D4E"/>
              </a:buClr>
              <a:buSzPts val="1500"/>
              <a:buChar char="○"/>
            </a:pPr>
            <a:r>
              <a:rPr lang="en" sz="1350" dirty="0">
                <a:solidFill>
                  <a:srgbClr val="C7254E"/>
                </a:solidFill>
                <a:highlight>
                  <a:srgbClr val="F9F2F4"/>
                </a:highlight>
                <a:latin typeface="Courier New"/>
                <a:ea typeface="Courier New"/>
                <a:cs typeface="Courier New"/>
                <a:sym typeface="Courier New"/>
              </a:rPr>
              <a:t>private static</a:t>
            </a:r>
            <a:r>
              <a:rPr lang="en" sz="1500" dirty="0">
                <a:solidFill>
                  <a:srgbClr val="3D3D4E"/>
                </a:solidFill>
                <a:highlight>
                  <a:srgbClr val="FFFFFF"/>
                </a:highlight>
              </a:rPr>
              <a:t> method(s)</a:t>
            </a:r>
            <a:endParaRPr sz="1500" dirty="0">
              <a:solidFill>
                <a:srgbClr val="3D3D4E"/>
              </a:solidFill>
              <a:highlight>
                <a:srgbClr val="FFFFFF"/>
              </a:highlight>
            </a:endParaRPr>
          </a:p>
          <a:p>
            <a:pPr marL="914400" lvl="1" indent="-323850" algn="l" rtl="0">
              <a:spcBef>
                <a:spcPts val="0"/>
              </a:spcBef>
              <a:spcAft>
                <a:spcPts val="0"/>
              </a:spcAft>
              <a:buClr>
                <a:srgbClr val="3D3D4E"/>
              </a:buClr>
              <a:buSzPts val="1500"/>
              <a:buChar char="○"/>
            </a:pPr>
            <a:r>
              <a:rPr lang="en" sz="1350" dirty="0">
                <a:solidFill>
                  <a:srgbClr val="C7254E"/>
                </a:solidFill>
                <a:highlight>
                  <a:srgbClr val="F9F2F4"/>
                </a:highlight>
                <a:latin typeface="Courier New"/>
                <a:ea typeface="Courier New"/>
                <a:cs typeface="Courier New"/>
                <a:sym typeface="Courier New"/>
              </a:rPr>
              <a:t>public static final</a:t>
            </a:r>
            <a:r>
              <a:rPr lang="en" sz="1500" dirty="0">
                <a:solidFill>
                  <a:srgbClr val="3D3D4E"/>
                </a:solidFill>
                <a:highlight>
                  <a:srgbClr val="FFFFFF"/>
                </a:highlight>
              </a:rPr>
              <a:t> variable(s)</a:t>
            </a:r>
            <a:endParaRPr sz="1500" dirty="0">
              <a:solidFill>
                <a:srgbClr val="3D3D4E"/>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000" b="1">
                <a:latin typeface="Times New Roman"/>
                <a:ea typeface="Times New Roman"/>
                <a:cs typeface="Times New Roman"/>
                <a:sym typeface="Times New Roman"/>
              </a:rPr>
              <a:t>Topics to be Covered</a:t>
            </a:r>
            <a:endParaRPr sz="400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19" name="Google Shape;119;p23"/>
          <p:cNvSpPr txBox="1">
            <a:spLocks noGrp="1"/>
          </p:cNvSpPr>
          <p:nvPr>
            <p:ph type="body" idx="1"/>
          </p:nvPr>
        </p:nvSpPr>
        <p:spPr>
          <a:xfrm>
            <a:off x="256975" y="1143350"/>
            <a:ext cx="8520600" cy="3416400"/>
          </a:xfrm>
          <a:prstGeom prst="rect">
            <a:avLst/>
          </a:prstGeom>
        </p:spPr>
        <p:txBody>
          <a:bodyPr spcFirstLastPara="1" wrap="square" lIns="91425" tIns="91425" rIns="91425" bIns="91425" anchor="t" anchorCtr="0">
            <a:normAutofit fontScale="25000" lnSpcReduction="20000"/>
          </a:bodyPr>
          <a:lstStyle/>
          <a:p>
            <a:pPr marL="457200" lvl="0" indent="-317500" algn="l" rtl="0">
              <a:spcBef>
                <a:spcPts val="0"/>
              </a:spcBef>
              <a:spcAft>
                <a:spcPts val="0"/>
              </a:spcAft>
              <a:buSzPct val="100000"/>
              <a:buFont typeface="Times New Roman"/>
              <a:buChar char="●"/>
            </a:pPr>
            <a:r>
              <a:rPr lang="en" sz="5600">
                <a:latin typeface="Times New Roman"/>
                <a:ea typeface="Times New Roman"/>
                <a:cs typeface="Times New Roman"/>
                <a:sym typeface="Times New Roman"/>
              </a:rPr>
              <a:t>Introduction to Programming</a:t>
            </a:r>
            <a:endParaRPr sz="5600">
              <a:latin typeface="Times New Roman"/>
              <a:ea typeface="Times New Roman"/>
              <a:cs typeface="Times New Roman"/>
              <a:sym typeface="Times New Roman"/>
            </a:endParaRPr>
          </a:p>
          <a:p>
            <a:pPr marL="457200" lvl="0" indent="0" algn="l" rtl="0">
              <a:spcBef>
                <a:spcPts val="1200"/>
              </a:spcBef>
              <a:spcAft>
                <a:spcPts val="0"/>
              </a:spcAft>
              <a:buNone/>
            </a:pPr>
            <a:endParaRPr sz="5600">
              <a:latin typeface="Times New Roman"/>
              <a:ea typeface="Times New Roman"/>
              <a:cs typeface="Times New Roman"/>
              <a:sym typeface="Times New Roman"/>
            </a:endParaRPr>
          </a:p>
          <a:p>
            <a:pPr marL="457200" lvl="0" indent="-317500" algn="l" rtl="0">
              <a:spcBef>
                <a:spcPts val="1200"/>
              </a:spcBef>
              <a:spcAft>
                <a:spcPts val="0"/>
              </a:spcAft>
              <a:buSzPct val="100000"/>
              <a:buFont typeface="Times New Roman"/>
              <a:buChar char="●"/>
            </a:pPr>
            <a:r>
              <a:rPr lang="en" sz="5600">
                <a:latin typeface="Times New Roman"/>
                <a:ea typeface="Times New Roman"/>
                <a:cs typeface="Times New Roman"/>
                <a:sym typeface="Times New Roman"/>
              </a:rPr>
              <a:t>Control Statements</a:t>
            </a:r>
            <a:endParaRPr sz="5600">
              <a:latin typeface="Times New Roman"/>
              <a:ea typeface="Times New Roman"/>
              <a:cs typeface="Times New Roman"/>
              <a:sym typeface="Times New Roman"/>
            </a:endParaRPr>
          </a:p>
          <a:p>
            <a:pPr marL="457200" lvl="0" indent="0" algn="l" rtl="0">
              <a:spcBef>
                <a:spcPts val="1200"/>
              </a:spcBef>
              <a:spcAft>
                <a:spcPts val="0"/>
              </a:spcAft>
              <a:buNone/>
            </a:pPr>
            <a:endParaRPr sz="5600">
              <a:latin typeface="Times New Roman"/>
              <a:ea typeface="Times New Roman"/>
              <a:cs typeface="Times New Roman"/>
              <a:sym typeface="Times New Roman"/>
            </a:endParaRPr>
          </a:p>
          <a:p>
            <a:pPr marL="457200" lvl="0" indent="-317500" algn="l" rtl="0">
              <a:spcBef>
                <a:spcPts val="1200"/>
              </a:spcBef>
              <a:spcAft>
                <a:spcPts val="0"/>
              </a:spcAft>
              <a:buSzPct val="100000"/>
              <a:buFont typeface="Times New Roman"/>
              <a:buChar char="●"/>
            </a:pPr>
            <a:r>
              <a:rPr lang="en" sz="5600">
                <a:latin typeface="Times New Roman"/>
                <a:ea typeface="Times New Roman"/>
                <a:cs typeface="Times New Roman"/>
                <a:sym typeface="Times New Roman"/>
              </a:rPr>
              <a:t>Strings</a:t>
            </a:r>
            <a:endParaRPr sz="5600">
              <a:latin typeface="Times New Roman"/>
              <a:ea typeface="Times New Roman"/>
              <a:cs typeface="Times New Roman"/>
              <a:sym typeface="Times New Roman"/>
            </a:endParaRPr>
          </a:p>
          <a:p>
            <a:pPr marL="457200" lvl="0" indent="0" algn="l" rtl="0">
              <a:spcBef>
                <a:spcPts val="1200"/>
              </a:spcBef>
              <a:spcAft>
                <a:spcPts val="0"/>
              </a:spcAft>
              <a:buNone/>
            </a:pPr>
            <a:endParaRPr sz="5600">
              <a:latin typeface="Times New Roman"/>
              <a:ea typeface="Times New Roman"/>
              <a:cs typeface="Times New Roman"/>
              <a:sym typeface="Times New Roman"/>
            </a:endParaRPr>
          </a:p>
          <a:p>
            <a:pPr marL="457200" lvl="0" indent="-317500" algn="l" rtl="0">
              <a:spcBef>
                <a:spcPts val="1200"/>
              </a:spcBef>
              <a:spcAft>
                <a:spcPts val="0"/>
              </a:spcAft>
              <a:buSzPct val="100000"/>
              <a:buFont typeface="Times New Roman"/>
              <a:buChar char="●"/>
            </a:pPr>
            <a:r>
              <a:rPr lang="en" sz="5600">
                <a:latin typeface="Times New Roman"/>
                <a:ea typeface="Times New Roman"/>
                <a:cs typeface="Times New Roman"/>
                <a:sym typeface="Times New Roman"/>
              </a:rPr>
              <a:t>Arrays</a:t>
            </a:r>
            <a:endParaRPr sz="5600">
              <a:latin typeface="Times New Roman"/>
              <a:ea typeface="Times New Roman"/>
              <a:cs typeface="Times New Roman"/>
              <a:sym typeface="Times New Roman"/>
            </a:endParaRPr>
          </a:p>
          <a:p>
            <a:pPr marL="0" lvl="0" indent="0" algn="l" rtl="0">
              <a:spcBef>
                <a:spcPts val="1200"/>
              </a:spcBef>
              <a:spcAft>
                <a:spcPts val="0"/>
              </a:spcAft>
              <a:buNone/>
            </a:pPr>
            <a:endParaRPr sz="5600">
              <a:latin typeface="Times New Roman"/>
              <a:ea typeface="Times New Roman"/>
              <a:cs typeface="Times New Roman"/>
              <a:sym typeface="Times New Roman"/>
            </a:endParaRPr>
          </a:p>
          <a:p>
            <a:pPr marL="457200" lvl="0" indent="-317500" algn="l" rtl="0">
              <a:spcBef>
                <a:spcPts val="1200"/>
              </a:spcBef>
              <a:spcAft>
                <a:spcPts val="0"/>
              </a:spcAft>
              <a:buSzPct val="100000"/>
              <a:buFont typeface="Times New Roman"/>
              <a:buChar char="●"/>
            </a:pPr>
            <a:r>
              <a:rPr lang="en" sz="5600">
                <a:latin typeface="Times New Roman"/>
                <a:ea typeface="Times New Roman"/>
                <a:cs typeface="Times New Roman"/>
                <a:sym typeface="Times New Roman"/>
              </a:rPr>
              <a:t>Object Oriented Programming(OOPS)</a:t>
            </a:r>
            <a:endParaRPr sz="5600">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continue..</a:t>
            </a:r>
            <a:endParaRPr/>
          </a:p>
        </p:txBody>
      </p:sp>
      <p:sp>
        <p:nvSpPr>
          <p:cNvPr id="739" name="Google Shape;739;p1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3D3D4E"/>
              </a:buClr>
              <a:buSzPts val="1500"/>
              <a:buChar char="●"/>
            </a:pPr>
            <a:r>
              <a:rPr lang="en" sz="1500" dirty="0">
                <a:solidFill>
                  <a:srgbClr val="3D3D4E"/>
                </a:solidFill>
                <a:highlight>
                  <a:srgbClr val="FFFFFF"/>
                </a:highlight>
              </a:rPr>
              <a:t>All the methods declared or implemented in an interface are by default </a:t>
            </a:r>
            <a:r>
              <a:rPr lang="en" sz="1350" dirty="0">
                <a:solidFill>
                  <a:srgbClr val="C7254E"/>
                </a:solidFill>
                <a:highlight>
                  <a:srgbClr val="F9F2F4"/>
                </a:highlight>
                <a:latin typeface="Courier New"/>
                <a:ea typeface="Courier New"/>
                <a:cs typeface="Courier New"/>
                <a:sym typeface="Courier New"/>
              </a:rPr>
              <a:t>public</a:t>
            </a:r>
            <a:r>
              <a:rPr lang="en" sz="1500" dirty="0">
                <a:solidFill>
                  <a:srgbClr val="3D3D4E"/>
                </a:solidFill>
                <a:highlight>
                  <a:srgbClr val="FFFFFF"/>
                </a:highlight>
              </a:rPr>
              <a:t> and all the variables are by default </a:t>
            </a:r>
            <a:r>
              <a:rPr lang="en" sz="1350" dirty="0">
                <a:solidFill>
                  <a:srgbClr val="C7254E"/>
                </a:solidFill>
                <a:highlight>
                  <a:srgbClr val="F9F2F4"/>
                </a:highlight>
                <a:latin typeface="Courier New"/>
                <a:ea typeface="Courier New"/>
                <a:cs typeface="Courier New"/>
                <a:sym typeface="Courier New"/>
              </a:rPr>
              <a:t>public static final</a:t>
            </a:r>
            <a:r>
              <a:rPr lang="en" sz="1500" dirty="0">
                <a:solidFill>
                  <a:srgbClr val="3D3D4E"/>
                </a:solidFill>
                <a:highlight>
                  <a:srgbClr val="FFFFFF"/>
                </a:highlight>
              </a:rPr>
              <a:t>.</a:t>
            </a:r>
            <a:endParaRPr sz="1500" dirty="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dirty="0">
                <a:solidFill>
                  <a:srgbClr val="3D3D4E"/>
                </a:solidFill>
                <a:highlight>
                  <a:srgbClr val="FFFFFF"/>
                </a:highlight>
              </a:rPr>
              <a:t>Just like an </a:t>
            </a:r>
            <a:r>
              <a:rPr lang="en" sz="1350" dirty="0">
                <a:solidFill>
                  <a:srgbClr val="C7254E"/>
                </a:solidFill>
                <a:highlight>
                  <a:srgbClr val="F9F2F4"/>
                </a:highlight>
                <a:latin typeface="Courier New"/>
                <a:ea typeface="Courier New"/>
                <a:cs typeface="Courier New"/>
                <a:sym typeface="Courier New"/>
              </a:rPr>
              <a:t>abstract</a:t>
            </a:r>
            <a:r>
              <a:rPr lang="en" sz="1500" dirty="0">
                <a:solidFill>
                  <a:srgbClr val="3D3D4E"/>
                </a:solidFill>
                <a:highlight>
                  <a:srgbClr val="FFFFFF"/>
                </a:highlight>
              </a:rPr>
              <a:t> class, an </a:t>
            </a:r>
            <a:r>
              <a:rPr lang="en" sz="1350" dirty="0">
                <a:solidFill>
                  <a:srgbClr val="C7254E"/>
                </a:solidFill>
                <a:highlight>
                  <a:srgbClr val="F9F2F4"/>
                </a:highlight>
                <a:latin typeface="Courier New"/>
                <a:ea typeface="Courier New"/>
                <a:cs typeface="Courier New"/>
                <a:sym typeface="Courier New"/>
              </a:rPr>
              <a:t>interface</a:t>
            </a:r>
            <a:r>
              <a:rPr lang="en" sz="1500" dirty="0">
                <a:solidFill>
                  <a:srgbClr val="3D3D4E"/>
                </a:solidFill>
                <a:highlight>
                  <a:srgbClr val="FFFFFF"/>
                </a:highlight>
              </a:rPr>
              <a:t> cannot be instantiated.</a:t>
            </a:r>
            <a:endParaRPr sz="1500" dirty="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dirty="0">
                <a:solidFill>
                  <a:srgbClr val="3D3D4E"/>
                </a:solidFill>
                <a:highlight>
                  <a:srgbClr val="FFFFFF"/>
                </a:highlight>
              </a:rPr>
              <a:t>To use an interface, a class </a:t>
            </a:r>
            <a:r>
              <a:rPr lang="en" sz="1500" b="1" dirty="0">
                <a:solidFill>
                  <a:srgbClr val="3D3D4E"/>
                </a:solidFill>
                <a:highlight>
                  <a:srgbClr val="FFFFFF"/>
                </a:highlight>
              </a:rPr>
              <a:t>must</a:t>
            </a:r>
            <a:r>
              <a:rPr lang="en" sz="1500" dirty="0">
                <a:solidFill>
                  <a:srgbClr val="3D3D4E"/>
                </a:solidFill>
                <a:highlight>
                  <a:srgbClr val="FFFFFF"/>
                </a:highlight>
              </a:rPr>
              <a:t> </a:t>
            </a:r>
            <a:r>
              <a:rPr lang="en" sz="1350" dirty="0">
                <a:solidFill>
                  <a:srgbClr val="C7254E"/>
                </a:solidFill>
                <a:highlight>
                  <a:srgbClr val="F9F2F4"/>
                </a:highlight>
                <a:latin typeface="Courier New"/>
                <a:ea typeface="Courier New"/>
                <a:cs typeface="Courier New"/>
                <a:sym typeface="Courier New"/>
              </a:rPr>
              <a:t>implement</a:t>
            </a:r>
            <a:r>
              <a:rPr lang="en" sz="1500" dirty="0">
                <a:solidFill>
                  <a:srgbClr val="3D3D4E"/>
                </a:solidFill>
                <a:highlight>
                  <a:srgbClr val="FFFFFF"/>
                </a:highlight>
              </a:rPr>
              <a:t> all of the </a:t>
            </a:r>
            <a:r>
              <a:rPr lang="en" sz="1350" dirty="0">
                <a:solidFill>
                  <a:srgbClr val="C7254E"/>
                </a:solidFill>
                <a:highlight>
                  <a:srgbClr val="F9F2F4"/>
                </a:highlight>
                <a:latin typeface="Courier New"/>
                <a:ea typeface="Courier New"/>
                <a:cs typeface="Courier New"/>
                <a:sym typeface="Courier New"/>
              </a:rPr>
              <a:t>abstract</a:t>
            </a:r>
            <a:r>
              <a:rPr lang="en" sz="1500" dirty="0">
                <a:solidFill>
                  <a:srgbClr val="3D3D4E"/>
                </a:solidFill>
                <a:highlight>
                  <a:srgbClr val="FFFFFF"/>
                </a:highlight>
              </a:rPr>
              <a:t> method(s) declared in it.</a:t>
            </a:r>
            <a:endParaRPr sz="1500" dirty="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dirty="0">
                <a:solidFill>
                  <a:srgbClr val="3D3D4E"/>
                </a:solidFill>
                <a:highlight>
                  <a:srgbClr val="FFFFFF"/>
                </a:highlight>
              </a:rPr>
              <a:t>An interface </a:t>
            </a:r>
            <a:r>
              <a:rPr lang="en" sz="1500" b="1" dirty="0">
                <a:solidFill>
                  <a:srgbClr val="3D3D4E"/>
                </a:solidFill>
                <a:highlight>
                  <a:srgbClr val="FFFFFF"/>
                </a:highlight>
              </a:rPr>
              <a:t>cannot</a:t>
            </a:r>
            <a:r>
              <a:rPr lang="en" sz="1500" dirty="0">
                <a:solidFill>
                  <a:srgbClr val="3D3D4E"/>
                </a:solidFill>
                <a:highlight>
                  <a:srgbClr val="FFFFFF"/>
                </a:highlight>
              </a:rPr>
              <a:t> have constructor(s) in it.</a:t>
            </a:r>
            <a:endParaRPr sz="1500" dirty="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dirty="0">
                <a:solidFill>
                  <a:srgbClr val="3D3D4E"/>
                </a:solidFill>
                <a:highlight>
                  <a:srgbClr val="FFFFFF"/>
                </a:highlight>
              </a:rPr>
              <a:t>A class cannot extend from more than one class, but it can implement </a:t>
            </a:r>
            <a:r>
              <a:rPr lang="en" sz="1500" b="1" dirty="0">
                <a:solidFill>
                  <a:srgbClr val="3D3D4E"/>
                </a:solidFill>
                <a:highlight>
                  <a:srgbClr val="FFFFFF"/>
                </a:highlight>
              </a:rPr>
              <a:t>any number</a:t>
            </a:r>
            <a:r>
              <a:rPr lang="en" sz="1500" dirty="0">
                <a:solidFill>
                  <a:srgbClr val="3D3D4E"/>
                </a:solidFill>
                <a:highlight>
                  <a:srgbClr val="FFFFFF"/>
                </a:highlight>
              </a:rPr>
              <a:t> of interfaces.</a:t>
            </a:r>
            <a:endParaRPr sz="1500" dirty="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dirty="0">
                <a:solidFill>
                  <a:srgbClr val="3D3D4E"/>
                </a:solidFill>
                <a:highlight>
                  <a:srgbClr val="FFFFFF"/>
                </a:highlight>
              </a:rPr>
              <a:t>An interface can </a:t>
            </a:r>
            <a:r>
              <a:rPr lang="en" sz="1350" dirty="0">
                <a:solidFill>
                  <a:srgbClr val="C7254E"/>
                </a:solidFill>
                <a:highlight>
                  <a:srgbClr val="F9F2F4"/>
                </a:highlight>
                <a:latin typeface="Courier New"/>
                <a:ea typeface="Courier New"/>
                <a:cs typeface="Courier New"/>
                <a:sym typeface="Courier New"/>
              </a:rPr>
              <a:t>extend</a:t>
            </a:r>
            <a:r>
              <a:rPr lang="en" sz="1500" dirty="0">
                <a:solidFill>
                  <a:srgbClr val="3D3D4E"/>
                </a:solidFill>
                <a:highlight>
                  <a:srgbClr val="FFFFFF"/>
                </a:highlight>
              </a:rPr>
              <a:t> from another interface.</a:t>
            </a:r>
            <a:endParaRPr sz="1500" dirty="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dirty="0">
                <a:solidFill>
                  <a:srgbClr val="3D3D4E"/>
                </a:solidFill>
                <a:highlight>
                  <a:srgbClr val="FFFFFF"/>
                </a:highlight>
              </a:rPr>
              <a:t>An interface cannot be declared </a:t>
            </a:r>
            <a:r>
              <a:rPr lang="en" sz="1350" dirty="0">
                <a:solidFill>
                  <a:srgbClr val="C7254E"/>
                </a:solidFill>
                <a:highlight>
                  <a:srgbClr val="F9F2F4"/>
                </a:highlight>
                <a:latin typeface="Courier New"/>
                <a:ea typeface="Courier New"/>
                <a:cs typeface="Courier New"/>
                <a:sym typeface="Courier New"/>
              </a:rPr>
              <a:t>private</a:t>
            </a:r>
            <a:r>
              <a:rPr lang="en" sz="1500" dirty="0">
                <a:solidFill>
                  <a:srgbClr val="3D3D4E"/>
                </a:solidFill>
                <a:highlight>
                  <a:srgbClr val="FFFFFF"/>
                </a:highlight>
              </a:rPr>
              <a:t> or </a:t>
            </a:r>
            <a:r>
              <a:rPr lang="en" sz="1350" dirty="0">
                <a:solidFill>
                  <a:srgbClr val="C7254E"/>
                </a:solidFill>
                <a:highlight>
                  <a:srgbClr val="F9F2F4"/>
                </a:highlight>
                <a:latin typeface="Courier New"/>
                <a:ea typeface="Courier New"/>
                <a:cs typeface="Courier New"/>
                <a:sym typeface="Courier New"/>
              </a:rPr>
              <a:t>protected</a:t>
            </a:r>
            <a:r>
              <a:rPr lang="en" sz="1500" dirty="0">
                <a:solidFill>
                  <a:srgbClr val="3D3D4E"/>
                </a:solidFill>
                <a:highlight>
                  <a:srgbClr val="FFFFFF"/>
                </a:highlight>
              </a:rPr>
              <a:t>.</a:t>
            </a:r>
            <a:endParaRPr sz="1500" dirty="0">
              <a:solidFill>
                <a:srgbClr val="3D3D4E"/>
              </a:solidFill>
              <a:highlight>
                <a:srgbClr val="FFFFFF"/>
              </a:highlight>
            </a:endParaRPr>
          </a:p>
          <a:p>
            <a:pPr marL="457200" lvl="0" indent="0" algn="l" rtl="0">
              <a:spcBef>
                <a:spcPts val="800"/>
              </a:spcBef>
              <a:spcAft>
                <a:spcPts val="1200"/>
              </a:spcAft>
              <a:buNone/>
            </a:pPr>
            <a:endParaRPr sz="29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745" name="Google Shape;745;p1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sz="2900"/>
          </a:p>
        </p:txBody>
      </p:sp>
      <p:pic>
        <p:nvPicPr>
          <p:cNvPr id="746" name="Google Shape;746;p123"/>
          <p:cNvPicPr preferRelativeResize="0"/>
          <p:nvPr/>
        </p:nvPicPr>
        <p:blipFill>
          <a:blip r:embed="rId3">
            <a:alphaModFix/>
          </a:blip>
          <a:stretch>
            <a:fillRect/>
          </a:stretch>
        </p:blipFill>
        <p:spPr>
          <a:xfrm>
            <a:off x="782175" y="1310326"/>
            <a:ext cx="7579650" cy="252282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1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Inner Classes</a:t>
            </a:r>
            <a:endParaRPr/>
          </a:p>
        </p:txBody>
      </p:sp>
      <p:sp>
        <p:nvSpPr>
          <p:cNvPr id="752" name="Google Shape;752;p1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1350">
                <a:solidFill>
                  <a:schemeClr val="dk1"/>
                </a:solidFill>
                <a:highlight>
                  <a:srgbClr val="FFFFFF"/>
                </a:highlight>
                <a:latin typeface="Verdana"/>
                <a:ea typeface="Verdana"/>
                <a:cs typeface="Verdana"/>
                <a:sym typeface="Verdana"/>
              </a:rPr>
              <a:t>In Java, it is also possible to nest classes (a class within a class). The purpose of nested classes is to group classes that belong together, which makes your code more readable and maintainable.</a:t>
            </a:r>
            <a:endParaRPr sz="1350">
              <a:solidFill>
                <a:schemeClr val="dk1"/>
              </a:solidFill>
              <a:highlight>
                <a:srgbClr val="FFFFFF"/>
              </a:highlight>
              <a:latin typeface="Verdana"/>
              <a:ea typeface="Verdana"/>
              <a:cs typeface="Verdana"/>
              <a:sym typeface="Verdana"/>
            </a:endParaRPr>
          </a:p>
          <a:p>
            <a:pPr marL="457200" lvl="0" indent="0" algn="l" rtl="0">
              <a:spcBef>
                <a:spcPts val="1200"/>
              </a:spcBef>
              <a:spcAft>
                <a:spcPts val="0"/>
              </a:spcAft>
              <a:buNone/>
            </a:pPr>
            <a:r>
              <a:rPr lang="en" sz="1350">
                <a:solidFill>
                  <a:schemeClr val="dk1"/>
                </a:solidFill>
                <a:highlight>
                  <a:srgbClr val="FFFFFF"/>
                </a:highlight>
                <a:latin typeface="Verdana"/>
                <a:ea typeface="Verdana"/>
                <a:cs typeface="Verdana"/>
                <a:sym typeface="Verdana"/>
              </a:rPr>
              <a:t>To access the inner class, create an object of the outer class, and then create an object of the inner class:</a:t>
            </a:r>
            <a:endParaRPr sz="1550">
              <a:solidFill>
                <a:schemeClr val="dk1"/>
              </a:solidFill>
              <a:highlight>
                <a:srgbClr val="FFFFFF"/>
              </a:highlight>
              <a:latin typeface="Verdana"/>
              <a:ea typeface="Verdana"/>
              <a:cs typeface="Verdana"/>
              <a:sym typeface="Verdana"/>
            </a:endParaRPr>
          </a:p>
          <a:p>
            <a:pPr marL="457200" lvl="0" indent="0" algn="l" rtl="0">
              <a:spcBef>
                <a:spcPts val="1200"/>
              </a:spcBef>
              <a:spcAft>
                <a:spcPts val="1200"/>
              </a:spcAft>
              <a:buNone/>
            </a:pPr>
            <a:endParaRPr sz="1350">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1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758" name="Google Shape;758;p1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900"/>
              <a:t>.</a:t>
            </a:r>
            <a:endParaRPr sz="2900"/>
          </a:p>
        </p:txBody>
      </p:sp>
      <p:pic>
        <p:nvPicPr>
          <p:cNvPr id="759" name="Google Shape;759;p125"/>
          <p:cNvPicPr preferRelativeResize="0"/>
          <p:nvPr/>
        </p:nvPicPr>
        <p:blipFill>
          <a:blip r:embed="rId3">
            <a:alphaModFix/>
          </a:blip>
          <a:stretch>
            <a:fillRect/>
          </a:stretch>
        </p:blipFill>
        <p:spPr>
          <a:xfrm>
            <a:off x="311700" y="220825"/>
            <a:ext cx="7456448" cy="483424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Static Inner Class</a:t>
            </a:r>
            <a:endParaRPr/>
          </a:p>
        </p:txBody>
      </p:sp>
      <p:sp>
        <p:nvSpPr>
          <p:cNvPr id="765" name="Google Shape;765;p1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150" dirty="0">
                <a:solidFill>
                  <a:schemeClr val="dk1"/>
                </a:solidFill>
                <a:highlight>
                  <a:srgbClr val="FFFFFF"/>
                </a:highlight>
                <a:latin typeface="Verdana"/>
                <a:ea typeface="Verdana"/>
                <a:cs typeface="Verdana"/>
                <a:sym typeface="Verdana"/>
              </a:rPr>
              <a:t>An inner class can also be </a:t>
            </a:r>
            <a:r>
              <a:rPr lang="en" sz="1200" dirty="0">
                <a:solidFill>
                  <a:srgbClr val="DC143C"/>
                </a:solidFill>
                <a:highlight>
                  <a:srgbClr val="FFFFFF"/>
                </a:highlight>
                <a:latin typeface="Courier New"/>
                <a:ea typeface="Courier New"/>
                <a:cs typeface="Courier New"/>
                <a:sym typeface="Courier New"/>
              </a:rPr>
              <a:t>static</a:t>
            </a:r>
            <a:r>
              <a:rPr lang="en" sz="1150" dirty="0">
                <a:solidFill>
                  <a:schemeClr val="dk1"/>
                </a:solidFill>
                <a:highlight>
                  <a:srgbClr val="FFFFFF"/>
                </a:highlight>
                <a:latin typeface="Verdana"/>
                <a:ea typeface="Verdana"/>
                <a:cs typeface="Verdana"/>
                <a:sym typeface="Verdana"/>
              </a:rPr>
              <a:t>, which means that you can access it without creating an object of the outer class:</a:t>
            </a:r>
            <a:endParaRPr sz="1150" dirty="0">
              <a:solidFill>
                <a:schemeClr val="dk1"/>
              </a:solidFill>
              <a:highlight>
                <a:srgbClr val="FFFFFF"/>
              </a:highlight>
              <a:latin typeface="Verdana"/>
              <a:ea typeface="Verdana"/>
              <a:cs typeface="Verdana"/>
              <a:sym typeface="Verdana"/>
            </a:endParaRPr>
          </a:p>
          <a:p>
            <a:pPr marL="457200" lvl="0" indent="0" algn="l" rtl="0">
              <a:spcBef>
                <a:spcPts val="1400"/>
              </a:spcBef>
              <a:spcAft>
                <a:spcPts val="1200"/>
              </a:spcAft>
              <a:buNone/>
            </a:pPr>
            <a:endParaRPr sz="2900" dirty="0"/>
          </a:p>
        </p:txBody>
      </p:sp>
      <p:pic>
        <p:nvPicPr>
          <p:cNvPr id="766" name="Google Shape;766;p126"/>
          <p:cNvPicPr preferRelativeResize="0"/>
          <p:nvPr/>
        </p:nvPicPr>
        <p:blipFill>
          <a:blip r:embed="rId3">
            <a:alphaModFix/>
          </a:blip>
          <a:stretch>
            <a:fillRect/>
          </a:stretch>
        </p:blipFill>
        <p:spPr>
          <a:xfrm>
            <a:off x="1442000" y="1739589"/>
            <a:ext cx="5336576" cy="3248723"/>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Anonymous Inner Class</a:t>
            </a:r>
            <a:endParaRPr/>
          </a:p>
        </p:txBody>
      </p:sp>
      <p:sp>
        <p:nvSpPr>
          <p:cNvPr id="772" name="Google Shape;772;p1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1400">
                <a:solidFill>
                  <a:srgbClr val="333333"/>
                </a:solidFill>
                <a:highlight>
                  <a:srgbClr val="FFFFFF"/>
                </a:highlight>
                <a:latin typeface="Roboto"/>
                <a:ea typeface="Roboto"/>
                <a:cs typeface="Roboto"/>
                <a:sym typeface="Roboto"/>
              </a:rPr>
              <a:t>Java anonymous inner class is an inner class without a name and for which only a single object is created. An anonymous inner class can be useful when making an instance of an object with certain "extras" such as overloading methods of a class or interface, without having to actually subclass a class.</a:t>
            </a:r>
            <a:endParaRPr sz="1400">
              <a:solidFill>
                <a:srgbClr val="333333"/>
              </a:solidFill>
              <a:highlight>
                <a:srgbClr val="FFFFFF"/>
              </a:highlight>
              <a:latin typeface="Roboto"/>
              <a:ea typeface="Roboto"/>
              <a:cs typeface="Roboto"/>
              <a:sym typeface="Roboto"/>
            </a:endParaRPr>
          </a:p>
          <a:p>
            <a:pPr marL="457200" lvl="0" indent="0" algn="l" rtl="0">
              <a:spcBef>
                <a:spcPts val="1200"/>
              </a:spcBef>
              <a:spcAft>
                <a:spcPts val="0"/>
              </a:spcAft>
              <a:buNone/>
            </a:pPr>
            <a:endParaRPr sz="1400">
              <a:solidFill>
                <a:srgbClr val="333333"/>
              </a:solidFill>
              <a:highlight>
                <a:srgbClr val="FFFFFF"/>
              </a:highlight>
              <a:latin typeface="Roboto"/>
              <a:ea typeface="Roboto"/>
              <a:cs typeface="Roboto"/>
              <a:sym typeface="Roboto"/>
            </a:endParaRPr>
          </a:p>
          <a:p>
            <a:pPr marL="457200" lvl="0" indent="0" algn="just" rtl="0">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In simple words, a class that has no name is known as an anonymous inner class in Java. It should be used if you have to override a method of class or interface. Java Anonymous inner class can be created in two ways:</a:t>
            </a:r>
            <a:endParaRPr sz="1400">
              <a:solidFill>
                <a:srgbClr val="333333"/>
              </a:solidFill>
              <a:highlight>
                <a:srgbClr val="FFFFFF"/>
              </a:highlight>
              <a:latin typeface="Roboto"/>
              <a:ea typeface="Roboto"/>
              <a:cs typeface="Roboto"/>
              <a:sym typeface="Roboto"/>
            </a:endParaRPr>
          </a:p>
          <a:p>
            <a:pPr marL="914400" marR="25400" lvl="0" indent="-317500" algn="l" rtl="0">
              <a:lnSpc>
                <a:spcPct val="156250"/>
              </a:lnSpc>
              <a:spcBef>
                <a:spcPts val="1500"/>
              </a:spcBef>
              <a:spcAft>
                <a:spcPts val="0"/>
              </a:spcAft>
              <a:buClr>
                <a:schemeClr val="dk1"/>
              </a:buClr>
              <a:buSzPts val="1400"/>
              <a:buFont typeface="Roboto"/>
              <a:buAutoNum type="arabicPeriod"/>
            </a:pPr>
            <a:r>
              <a:rPr lang="en" sz="1400">
                <a:solidFill>
                  <a:schemeClr val="dk1"/>
                </a:solidFill>
                <a:highlight>
                  <a:srgbClr val="FFFFFF"/>
                </a:highlight>
                <a:latin typeface="Roboto"/>
                <a:ea typeface="Roboto"/>
                <a:cs typeface="Roboto"/>
                <a:sym typeface="Roboto"/>
              </a:rPr>
              <a:t>Class (may be abstract or concrete).</a:t>
            </a:r>
            <a:endParaRPr sz="1400">
              <a:solidFill>
                <a:schemeClr val="dk1"/>
              </a:solidFill>
              <a:highlight>
                <a:srgbClr val="FFFFFF"/>
              </a:highlight>
              <a:latin typeface="Roboto"/>
              <a:ea typeface="Roboto"/>
              <a:cs typeface="Roboto"/>
              <a:sym typeface="Roboto"/>
            </a:endParaRPr>
          </a:p>
          <a:p>
            <a:pPr marL="914400" marR="25400" lvl="0" indent="-317500" algn="l" rtl="0">
              <a:lnSpc>
                <a:spcPct val="156250"/>
              </a:lnSpc>
              <a:spcBef>
                <a:spcPts val="0"/>
              </a:spcBef>
              <a:spcAft>
                <a:spcPts val="0"/>
              </a:spcAft>
              <a:buClr>
                <a:schemeClr val="dk1"/>
              </a:buClr>
              <a:buSzPts val="1400"/>
              <a:buFont typeface="Roboto"/>
              <a:buAutoNum type="arabicPeriod"/>
            </a:pPr>
            <a:r>
              <a:rPr lang="en" sz="1400">
                <a:solidFill>
                  <a:schemeClr val="dk1"/>
                </a:solidFill>
                <a:highlight>
                  <a:srgbClr val="FFFFFF"/>
                </a:highlight>
                <a:latin typeface="Roboto"/>
                <a:ea typeface="Roboto"/>
                <a:cs typeface="Roboto"/>
                <a:sym typeface="Roboto"/>
              </a:rPr>
              <a:t>Interface</a:t>
            </a:r>
            <a:endParaRPr sz="1400">
              <a:solidFill>
                <a:schemeClr val="dk1"/>
              </a:solidFill>
              <a:highlight>
                <a:srgbClr val="FFFFFF"/>
              </a:highlight>
              <a:latin typeface="Roboto"/>
              <a:ea typeface="Roboto"/>
              <a:cs typeface="Roboto"/>
              <a:sym typeface="Roboto"/>
            </a:endParaRPr>
          </a:p>
          <a:p>
            <a:pPr marL="457200" lvl="0" indent="0" algn="l" rtl="0">
              <a:spcBef>
                <a:spcPts val="1200"/>
              </a:spcBef>
              <a:spcAft>
                <a:spcPts val="1200"/>
              </a:spcAft>
              <a:buNone/>
            </a:pPr>
            <a:endParaRPr sz="14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a:p>
        </p:txBody>
      </p:sp>
      <p:sp>
        <p:nvSpPr>
          <p:cNvPr id="778" name="Google Shape;778;p1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900"/>
              <a:t>.</a:t>
            </a:r>
            <a:endParaRPr sz="2900"/>
          </a:p>
        </p:txBody>
      </p:sp>
      <p:pic>
        <p:nvPicPr>
          <p:cNvPr id="779" name="Google Shape;779;p128"/>
          <p:cNvPicPr preferRelativeResize="0"/>
          <p:nvPr/>
        </p:nvPicPr>
        <p:blipFill>
          <a:blip r:embed="rId3">
            <a:alphaModFix/>
          </a:blip>
          <a:stretch>
            <a:fillRect/>
          </a:stretch>
        </p:blipFill>
        <p:spPr>
          <a:xfrm>
            <a:off x="1386450" y="1103450"/>
            <a:ext cx="5219525" cy="37338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Packages</a:t>
            </a:r>
            <a:endParaRPr/>
          </a:p>
          <a:p>
            <a:pPr marL="0" lvl="0" indent="0" algn="l" rtl="0">
              <a:spcBef>
                <a:spcPts val="0"/>
              </a:spcBef>
              <a:spcAft>
                <a:spcPts val="0"/>
              </a:spcAft>
              <a:buNone/>
            </a:pPr>
            <a:endParaRPr/>
          </a:p>
        </p:txBody>
      </p:sp>
      <p:sp>
        <p:nvSpPr>
          <p:cNvPr id="785" name="Google Shape;785;p129"/>
          <p:cNvSpPr txBox="1">
            <a:spLocks noGrp="1"/>
          </p:cNvSpPr>
          <p:nvPr>
            <p:ph type="body" idx="1"/>
          </p:nvPr>
        </p:nvSpPr>
        <p:spPr>
          <a:xfrm>
            <a:off x="36925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endParaRPr sz="3100"/>
          </a:p>
          <a:p>
            <a:pPr marL="457200" lvl="0" indent="0" algn="l" rtl="0">
              <a:spcBef>
                <a:spcPts val="1200"/>
              </a:spcBef>
              <a:spcAft>
                <a:spcPts val="0"/>
              </a:spcAft>
              <a:buNone/>
            </a:pPr>
            <a:r>
              <a:rPr lang="en" sz="1400">
                <a:solidFill>
                  <a:srgbClr val="333333"/>
                </a:solidFill>
                <a:highlight>
                  <a:srgbClr val="FFFFFF"/>
                </a:highlight>
                <a:latin typeface="Roboto"/>
                <a:ea typeface="Roboto"/>
                <a:cs typeface="Roboto"/>
                <a:sym typeface="Roboto"/>
              </a:rPr>
              <a:t>A </a:t>
            </a:r>
            <a:r>
              <a:rPr lang="en" sz="1400" b="1">
                <a:solidFill>
                  <a:srgbClr val="333333"/>
                </a:solidFill>
                <a:highlight>
                  <a:srgbClr val="FFFFFF"/>
                </a:highlight>
                <a:latin typeface="Roboto"/>
                <a:ea typeface="Roboto"/>
                <a:cs typeface="Roboto"/>
                <a:sym typeface="Roboto"/>
              </a:rPr>
              <a:t>java package</a:t>
            </a:r>
            <a:r>
              <a:rPr lang="en" sz="1400">
                <a:solidFill>
                  <a:srgbClr val="333333"/>
                </a:solidFill>
                <a:highlight>
                  <a:srgbClr val="FFFFFF"/>
                </a:highlight>
                <a:latin typeface="Roboto"/>
                <a:ea typeface="Roboto"/>
                <a:cs typeface="Roboto"/>
                <a:sym typeface="Roboto"/>
              </a:rPr>
              <a:t> is a group of similar types of classes, interfaces and sub-packages.</a:t>
            </a:r>
            <a:endParaRPr sz="1400">
              <a:solidFill>
                <a:srgbClr val="333333"/>
              </a:solidFill>
              <a:highlight>
                <a:srgbClr val="FFFFFF"/>
              </a:highlight>
              <a:latin typeface="Roboto"/>
              <a:ea typeface="Roboto"/>
              <a:cs typeface="Roboto"/>
              <a:sym typeface="Roboto"/>
            </a:endParaRPr>
          </a:p>
          <a:p>
            <a:pPr marL="457200" lvl="0" indent="0" algn="l" rtl="0">
              <a:spcBef>
                <a:spcPts val="1200"/>
              </a:spcBef>
              <a:spcAft>
                <a:spcPts val="0"/>
              </a:spcAft>
              <a:buNone/>
            </a:pPr>
            <a:r>
              <a:rPr lang="en" sz="1788">
                <a:solidFill>
                  <a:srgbClr val="000000"/>
                </a:solidFill>
                <a:highlight>
                  <a:srgbClr val="D0E0E3"/>
                </a:highlight>
                <a:latin typeface="Times New Roman"/>
                <a:ea typeface="Times New Roman"/>
                <a:cs typeface="Times New Roman"/>
                <a:sym typeface="Times New Roman"/>
              </a:rPr>
              <a:t>The main reason for using packages is to guarantee the uniqueness of class names</a:t>
            </a:r>
            <a:r>
              <a:rPr lang="en" sz="1788">
                <a:solidFill>
                  <a:srgbClr val="000000"/>
                </a:solidFill>
                <a:highlight>
                  <a:srgbClr val="FFFFFF"/>
                </a:highlight>
                <a:latin typeface="Times New Roman"/>
                <a:ea typeface="Times New Roman"/>
                <a:cs typeface="Times New Roman"/>
                <a:sym typeface="Times New Roman"/>
              </a:rPr>
              <a:t>.</a:t>
            </a:r>
            <a:endParaRPr sz="1988">
              <a:solidFill>
                <a:srgbClr val="000000"/>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          Package in java can be categorized in two form, built-in package and user-defined package.</a:t>
            </a:r>
            <a:endParaRPr sz="1400">
              <a:solidFill>
                <a:srgbClr val="333333"/>
              </a:solidFill>
              <a:highlight>
                <a:srgbClr val="FFFFFF"/>
              </a:highlight>
              <a:latin typeface="Roboto"/>
              <a:ea typeface="Roboto"/>
              <a:cs typeface="Roboto"/>
              <a:sym typeface="Roboto"/>
            </a:endParaRPr>
          </a:p>
          <a:p>
            <a:pPr marL="457200" lvl="0" indent="0" algn="just" rtl="0">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There are many built-in packages such as java, lang, awt, javax, swing, net, io, util, sql etc.</a:t>
            </a:r>
            <a:endParaRPr sz="1400">
              <a:solidFill>
                <a:srgbClr val="333333"/>
              </a:solidFill>
              <a:highlight>
                <a:srgbClr val="FFFFFF"/>
              </a:highlight>
              <a:latin typeface="Roboto"/>
              <a:ea typeface="Roboto"/>
              <a:cs typeface="Roboto"/>
              <a:sym typeface="Roboto"/>
            </a:endParaRPr>
          </a:p>
          <a:p>
            <a:pPr marL="457200" lvl="0" indent="0" algn="l" rtl="0">
              <a:spcBef>
                <a:spcPts val="1200"/>
              </a:spcBef>
              <a:spcAft>
                <a:spcPts val="0"/>
              </a:spcAft>
              <a:buClr>
                <a:schemeClr val="dk1"/>
              </a:buClr>
              <a:buSzPts val="1100"/>
              <a:buFont typeface="Arial"/>
              <a:buNone/>
            </a:pPr>
            <a:endParaRPr sz="1300">
              <a:solidFill>
                <a:schemeClr val="dk1"/>
              </a:solidFill>
            </a:endParaRPr>
          </a:p>
          <a:p>
            <a:pPr marL="457200" lvl="0" indent="0" algn="l" rtl="0">
              <a:spcBef>
                <a:spcPts val="0"/>
              </a:spcBef>
              <a:spcAft>
                <a:spcPts val="1200"/>
              </a:spcAft>
              <a:buNone/>
            </a:pPr>
            <a:endParaRPr sz="14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Continue..	</a:t>
            </a:r>
            <a:endParaRPr/>
          </a:p>
        </p:txBody>
      </p:sp>
      <p:sp>
        <p:nvSpPr>
          <p:cNvPr id="791" name="Google Shape;791;p1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900"/>
              <a:t>sub - packages</a:t>
            </a:r>
            <a:endParaRPr sz="2900"/>
          </a:p>
          <a:p>
            <a:pPr marL="457200" lvl="0" indent="0" algn="l" rtl="0">
              <a:spcBef>
                <a:spcPts val="1200"/>
              </a:spcBef>
              <a:spcAft>
                <a:spcPts val="0"/>
              </a:spcAft>
              <a:buNone/>
            </a:pPr>
            <a:r>
              <a:rPr lang="en" sz="2900"/>
              <a:t>Import keyword</a:t>
            </a:r>
            <a:endParaRPr sz="2900"/>
          </a:p>
          <a:p>
            <a:pPr marL="457200" lvl="0" indent="0" algn="l" rtl="0">
              <a:spcBef>
                <a:spcPts val="1200"/>
              </a:spcBef>
              <a:spcAft>
                <a:spcPts val="1200"/>
              </a:spcAft>
              <a:buNone/>
            </a:pPr>
            <a:r>
              <a:rPr lang="en" sz="2900"/>
              <a:t>Static import</a:t>
            </a:r>
            <a:endParaRPr sz="29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797" name="Google Shape;797;p1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900"/>
              <a:t>.</a:t>
            </a:r>
            <a:endParaRPr sz="2900"/>
          </a:p>
        </p:txBody>
      </p:sp>
      <p:pic>
        <p:nvPicPr>
          <p:cNvPr id="798" name="Google Shape;798;p131"/>
          <p:cNvPicPr preferRelativeResize="0"/>
          <p:nvPr/>
        </p:nvPicPr>
        <p:blipFill>
          <a:blip r:embed="rId3">
            <a:alphaModFix/>
          </a:blip>
          <a:stretch>
            <a:fillRect/>
          </a:stretch>
        </p:blipFill>
        <p:spPr>
          <a:xfrm>
            <a:off x="687675" y="1049735"/>
            <a:ext cx="7062649" cy="36218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352875" y="419500"/>
            <a:ext cx="8520600" cy="5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Times New Roman"/>
                <a:ea typeface="Times New Roman"/>
                <a:cs typeface="Times New Roman"/>
                <a:sym typeface="Times New Roman"/>
              </a:rPr>
              <a:t>Contd...</a:t>
            </a:r>
            <a:endParaRPr sz="3600">
              <a:latin typeface="Times New Roman"/>
              <a:ea typeface="Times New Roman"/>
              <a:cs typeface="Times New Roman"/>
              <a:sym typeface="Times New Roman"/>
            </a:endParaRPr>
          </a:p>
        </p:txBody>
      </p:sp>
      <p:sp>
        <p:nvSpPr>
          <p:cNvPr id="125" name="Google Shape;125;p24"/>
          <p:cNvSpPr txBox="1">
            <a:spLocks noGrp="1"/>
          </p:cNvSpPr>
          <p:nvPr>
            <p:ph type="body" idx="1"/>
          </p:nvPr>
        </p:nvSpPr>
        <p:spPr>
          <a:xfrm>
            <a:off x="311700" y="1070400"/>
            <a:ext cx="8520600" cy="34164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Exception Handling</a:t>
            </a:r>
            <a:endParaRPr sz="18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None/>
            </a:pPr>
            <a:endParaRPr>
              <a:solidFill>
                <a:schemeClr val="dk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1"/>
              </a:buClr>
              <a:buSzPts val="1800"/>
              <a:buFont typeface="Times New Roman"/>
              <a:buChar char="●"/>
            </a:pPr>
            <a:r>
              <a:rPr lang="en">
                <a:solidFill>
                  <a:schemeClr val="dk1"/>
                </a:solidFill>
                <a:latin typeface="Times New Roman"/>
                <a:ea typeface="Times New Roman"/>
                <a:cs typeface="Times New Roman"/>
                <a:sym typeface="Times New Roman"/>
              </a:rPr>
              <a:t>File Handling</a:t>
            </a:r>
            <a:endParaRPr>
              <a:solidFill>
                <a:schemeClr val="dk1"/>
              </a:solidFill>
              <a:latin typeface="Times New Roman"/>
              <a:ea typeface="Times New Roman"/>
              <a:cs typeface="Times New Roman"/>
              <a:sym typeface="Times New Roman"/>
            </a:endParaRPr>
          </a:p>
          <a:p>
            <a:pPr marL="0" lvl="0" indent="0" algn="l" rtl="0">
              <a:lnSpc>
                <a:spcPct val="100000"/>
              </a:lnSpc>
              <a:spcBef>
                <a:spcPts val="0"/>
              </a:spcBef>
              <a:spcAft>
                <a:spcPts val="0"/>
              </a:spcAft>
              <a:buNone/>
            </a:pPr>
            <a:endParaRPr>
              <a:solidFill>
                <a:schemeClr val="dk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Inner Classes</a:t>
            </a:r>
            <a:endParaRPr sz="18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None/>
            </a:pPr>
            <a:endParaRPr>
              <a:solidFill>
                <a:schemeClr val="dk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Collections</a:t>
            </a:r>
            <a:endParaRPr sz="1800">
              <a:solidFill>
                <a:schemeClr val="dk1"/>
              </a:solidFill>
              <a:latin typeface="Times New Roman"/>
              <a:ea typeface="Times New Roman"/>
              <a:cs typeface="Times New Roman"/>
              <a:sym typeface="Times New Roman"/>
            </a:endParaRPr>
          </a:p>
          <a:p>
            <a:pPr marL="914400" lvl="0" indent="0" algn="l" rtl="0">
              <a:lnSpc>
                <a:spcPct val="100000"/>
              </a:lnSpc>
              <a:spcBef>
                <a:spcPts val="0"/>
              </a:spcBef>
              <a:spcAft>
                <a:spcPts val="0"/>
              </a:spcAft>
              <a:buNone/>
            </a:pPr>
            <a:endParaRPr>
              <a:solidFill>
                <a:schemeClr val="dk1"/>
              </a:solidFill>
              <a:latin typeface="Times New Roman"/>
              <a:ea typeface="Times New Roman"/>
              <a:cs typeface="Times New Roman"/>
              <a:sym typeface="Times New Roman"/>
            </a:endParaRPr>
          </a:p>
          <a:p>
            <a:pPr marL="457200" lvl="0" indent="-342900" algn="l" rtl="0">
              <a:lnSpc>
                <a:spcPct val="10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Java 8 - Lambdas, stream api etc</a:t>
            </a:r>
            <a:endParaRPr sz="1800">
              <a:latin typeface="Times New Roman"/>
              <a:ea typeface="Times New Roman"/>
              <a:cs typeface="Times New Roman"/>
              <a:sym typeface="Times New Roman"/>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Protected</a:t>
            </a:r>
            <a:endParaRPr/>
          </a:p>
        </p:txBody>
      </p:sp>
      <p:sp>
        <p:nvSpPr>
          <p:cNvPr id="804" name="Google Shape;804;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The </a:t>
            </a:r>
            <a:r>
              <a:rPr lang="en" sz="1400" b="1">
                <a:solidFill>
                  <a:srgbClr val="333333"/>
                </a:solidFill>
                <a:highlight>
                  <a:srgbClr val="FFFFFF"/>
                </a:highlight>
                <a:latin typeface="Roboto"/>
                <a:ea typeface="Roboto"/>
                <a:cs typeface="Roboto"/>
                <a:sym typeface="Roboto"/>
              </a:rPr>
              <a:t>protected access modifier</a:t>
            </a:r>
            <a:r>
              <a:rPr lang="en" sz="1400">
                <a:solidFill>
                  <a:srgbClr val="333333"/>
                </a:solidFill>
                <a:highlight>
                  <a:srgbClr val="FFFFFF"/>
                </a:highlight>
                <a:latin typeface="Roboto"/>
                <a:ea typeface="Roboto"/>
                <a:cs typeface="Roboto"/>
                <a:sym typeface="Roboto"/>
              </a:rPr>
              <a:t> is accessible within package and outside the package but through inheritance only.</a:t>
            </a:r>
            <a:endParaRPr sz="140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The protected access modifier can be applied on the data member, method and constructor. It can't be applied on the class.</a:t>
            </a:r>
            <a:endParaRPr sz="140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It provides more accessibility than the default modifer.</a:t>
            </a:r>
            <a:endParaRPr sz="1400">
              <a:solidFill>
                <a:srgbClr val="333333"/>
              </a:solidFill>
              <a:highlight>
                <a:srgbClr val="FFFFFF"/>
              </a:highlight>
              <a:latin typeface="Roboto"/>
              <a:ea typeface="Roboto"/>
              <a:cs typeface="Roboto"/>
              <a:sym typeface="Roboto"/>
            </a:endParaRPr>
          </a:p>
          <a:p>
            <a:pPr marL="457200" lvl="0" indent="0" algn="l" rtl="0">
              <a:spcBef>
                <a:spcPts val="1200"/>
              </a:spcBef>
              <a:spcAft>
                <a:spcPts val="1200"/>
              </a:spcAft>
              <a:buNone/>
            </a:pPr>
            <a:endParaRPr sz="31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a:p>
          <a:p>
            <a:pPr marL="0" lvl="0" indent="0" algn="l" rtl="0">
              <a:spcBef>
                <a:spcPts val="0"/>
              </a:spcBef>
              <a:spcAft>
                <a:spcPts val="0"/>
              </a:spcAft>
              <a:buNone/>
            </a:pPr>
            <a:endParaRPr/>
          </a:p>
        </p:txBody>
      </p:sp>
      <p:sp>
        <p:nvSpPr>
          <p:cNvPr id="810" name="Google Shape;810;p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900"/>
              <a:t>.</a:t>
            </a:r>
            <a:endParaRPr sz="2900"/>
          </a:p>
        </p:txBody>
      </p:sp>
      <p:pic>
        <p:nvPicPr>
          <p:cNvPr id="811" name="Google Shape;811;p133"/>
          <p:cNvPicPr preferRelativeResize="0"/>
          <p:nvPr/>
        </p:nvPicPr>
        <p:blipFill>
          <a:blip r:embed="rId3">
            <a:alphaModFix/>
          </a:blip>
          <a:stretch>
            <a:fillRect/>
          </a:stretch>
        </p:blipFill>
        <p:spPr>
          <a:xfrm>
            <a:off x="837250" y="1458661"/>
            <a:ext cx="7296850" cy="280402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1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Wrapper Classes</a:t>
            </a:r>
            <a:endParaRPr/>
          </a:p>
        </p:txBody>
      </p:sp>
      <p:sp>
        <p:nvSpPr>
          <p:cNvPr id="817" name="Google Shape;817;p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1200">
                <a:solidFill>
                  <a:srgbClr val="333333"/>
                </a:solidFill>
                <a:highlight>
                  <a:srgbClr val="FFFFFF"/>
                </a:highlight>
                <a:latin typeface="Roboto"/>
                <a:ea typeface="Roboto"/>
                <a:cs typeface="Roboto"/>
                <a:sym typeface="Roboto"/>
              </a:rPr>
              <a:t>The </a:t>
            </a:r>
            <a:r>
              <a:rPr lang="en" sz="1200" b="1">
                <a:solidFill>
                  <a:srgbClr val="333333"/>
                </a:solidFill>
                <a:highlight>
                  <a:srgbClr val="FFFFFF"/>
                </a:highlight>
                <a:latin typeface="Roboto"/>
                <a:ea typeface="Roboto"/>
                <a:cs typeface="Roboto"/>
                <a:sym typeface="Roboto"/>
              </a:rPr>
              <a:t>wrapper class in Java</a:t>
            </a:r>
            <a:r>
              <a:rPr lang="en" sz="1200">
                <a:solidFill>
                  <a:srgbClr val="333333"/>
                </a:solidFill>
                <a:highlight>
                  <a:srgbClr val="FFFFFF"/>
                </a:highlight>
                <a:latin typeface="Roboto"/>
                <a:ea typeface="Roboto"/>
                <a:cs typeface="Roboto"/>
                <a:sym typeface="Roboto"/>
              </a:rPr>
              <a:t> provides the mechanism </a:t>
            </a:r>
            <a:r>
              <a:rPr lang="en" sz="1200" i="1">
                <a:solidFill>
                  <a:srgbClr val="333333"/>
                </a:solidFill>
                <a:highlight>
                  <a:srgbClr val="FFFFFF"/>
                </a:highlight>
                <a:latin typeface="Roboto"/>
                <a:ea typeface="Roboto"/>
                <a:cs typeface="Roboto"/>
                <a:sym typeface="Roboto"/>
              </a:rPr>
              <a:t>to convert primitive into object and object into primitive</a:t>
            </a:r>
            <a:r>
              <a:rPr lang="en"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marL="457200" lvl="0" indent="0" algn="l" rtl="0">
              <a:spcBef>
                <a:spcPts val="1200"/>
              </a:spcBef>
              <a:spcAft>
                <a:spcPts val="1200"/>
              </a:spcAft>
              <a:buNone/>
            </a:pPr>
            <a:r>
              <a:rPr lang="en" sz="1200">
                <a:solidFill>
                  <a:srgbClr val="333333"/>
                </a:solidFill>
                <a:highlight>
                  <a:srgbClr val="FFFFFF"/>
                </a:highlight>
                <a:latin typeface="Roboto"/>
                <a:ea typeface="Roboto"/>
                <a:cs typeface="Roboto"/>
                <a:sym typeface="Roboto"/>
              </a:rPr>
              <a:t>Since J2SE 5.0, </a:t>
            </a:r>
            <a:r>
              <a:rPr lang="en" sz="1200" b="1">
                <a:solidFill>
                  <a:srgbClr val="333333"/>
                </a:solidFill>
                <a:highlight>
                  <a:srgbClr val="FFFFFF"/>
                </a:highlight>
                <a:latin typeface="Roboto"/>
                <a:ea typeface="Roboto"/>
                <a:cs typeface="Roboto"/>
                <a:sym typeface="Roboto"/>
              </a:rPr>
              <a:t>autoboxing</a:t>
            </a:r>
            <a:r>
              <a:rPr lang="en" sz="1200">
                <a:solidFill>
                  <a:srgbClr val="333333"/>
                </a:solidFill>
                <a:highlight>
                  <a:srgbClr val="FFFFFF"/>
                </a:highlight>
                <a:latin typeface="Roboto"/>
                <a:ea typeface="Roboto"/>
                <a:cs typeface="Roboto"/>
                <a:sym typeface="Roboto"/>
              </a:rPr>
              <a:t> and </a:t>
            </a:r>
            <a:r>
              <a:rPr lang="en" sz="1200" b="1">
                <a:solidFill>
                  <a:srgbClr val="333333"/>
                </a:solidFill>
                <a:highlight>
                  <a:srgbClr val="FFFFFF"/>
                </a:highlight>
                <a:latin typeface="Roboto"/>
                <a:ea typeface="Roboto"/>
                <a:cs typeface="Roboto"/>
                <a:sym typeface="Roboto"/>
              </a:rPr>
              <a:t>unboxing</a:t>
            </a:r>
            <a:r>
              <a:rPr lang="en" sz="1200">
                <a:solidFill>
                  <a:srgbClr val="333333"/>
                </a:solidFill>
                <a:highlight>
                  <a:srgbClr val="FFFFFF"/>
                </a:highlight>
                <a:latin typeface="Roboto"/>
                <a:ea typeface="Roboto"/>
                <a:cs typeface="Roboto"/>
                <a:sym typeface="Roboto"/>
              </a:rPr>
              <a:t> feature convert primitives into objects and objects into primitives automatically. The automatic conversion of primitive into an object is known as autoboxing and vice-versa unboxing.</a:t>
            </a:r>
            <a:endParaRPr sz="1200" b="1">
              <a:solidFill>
                <a:srgbClr val="333333"/>
              </a:solidFill>
              <a:highlight>
                <a:srgbClr val="FFFFFF"/>
              </a:highlight>
              <a:latin typeface="Roboto"/>
              <a:ea typeface="Roboto"/>
              <a:cs typeface="Roboto"/>
              <a:sym typeface="Roboto"/>
            </a:endParaRPr>
          </a:p>
        </p:txBody>
      </p:sp>
      <p:pic>
        <p:nvPicPr>
          <p:cNvPr id="818" name="Google Shape;818;p134"/>
          <p:cNvPicPr preferRelativeResize="0"/>
          <p:nvPr/>
        </p:nvPicPr>
        <p:blipFill>
          <a:blip r:embed="rId3">
            <a:alphaModFix/>
          </a:blip>
          <a:stretch>
            <a:fillRect/>
          </a:stretch>
        </p:blipFill>
        <p:spPr>
          <a:xfrm>
            <a:off x="1185525" y="2146025"/>
            <a:ext cx="4324527" cy="29019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 Casting</a:t>
            </a:r>
            <a:endParaRPr/>
          </a:p>
        </p:txBody>
      </p:sp>
      <p:sp>
        <p:nvSpPr>
          <p:cNvPr id="824" name="Google Shape;824;p1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250">
                <a:solidFill>
                  <a:schemeClr val="dk1"/>
                </a:solidFill>
                <a:highlight>
                  <a:srgbClr val="FFFFFF"/>
                </a:highlight>
                <a:latin typeface="Verdana"/>
                <a:ea typeface="Verdana"/>
                <a:cs typeface="Verdana"/>
                <a:sym typeface="Verdana"/>
              </a:rPr>
              <a:t>Type casting is when you assign a value of one primitive data type to another type.</a:t>
            </a:r>
            <a:endParaRPr sz="12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Clr>
                <a:schemeClr val="dk1"/>
              </a:buClr>
              <a:buSzPts val="1100"/>
              <a:buFont typeface="Arial"/>
              <a:buNone/>
            </a:pPr>
            <a:r>
              <a:rPr lang="en" sz="1250">
                <a:solidFill>
                  <a:schemeClr val="dk1"/>
                </a:solidFill>
                <a:highlight>
                  <a:srgbClr val="FFFFFF"/>
                </a:highlight>
                <a:latin typeface="Verdana"/>
                <a:ea typeface="Verdana"/>
                <a:cs typeface="Verdana"/>
                <a:sym typeface="Verdana"/>
              </a:rPr>
              <a:t>In Java, there are two types of casting:</a:t>
            </a:r>
            <a:endParaRPr sz="1250">
              <a:solidFill>
                <a:schemeClr val="dk1"/>
              </a:solidFill>
              <a:highlight>
                <a:srgbClr val="FFFFFF"/>
              </a:highlight>
              <a:latin typeface="Verdana"/>
              <a:ea typeface="Verdana"/>
              <a:cs typeface="Verdana"/>
              <a:sym typeface="Verdana"/>
            </a:endParaRPr>
          </a:p>
          <a:p>
            <a:pPr marL="457200" lvl="0" indent="-301625" algn="l" rtl="0">
              <a:spcBef>
                <a:spcPts val="1400"/>
              </a:spcBef>
              <a:spcAft>
                <a:spcPts val="0"/>
              </a:spcAft>
              <a:buClr>
                <a:schemeClr val="dk1"/>
              </a:buClr>
              <a:buSzPts val="1150"/>
              <a:buFont typeface="Verdana"/>
              <a:buChar char="●"/>
            </a:pPr>
            <a:r>
              <a:rPr lang="en" sz="1250">
                <a:solidFill>
                  <a:schemeClr val="dk1"/>
                </a:solidFill>
                <a:highlight>
                  <a:srgbClr val="FFFFFF"/>
                </a:highlight>
                <a:latin typeface="Verdana"/>
                <a:ea typeface="Verdana"/>
                <a:cs typeface="Verdana"/>
                <a:sym typeface="Verdana"/>
              </a:rPr>
              <a:t>Widening Casting (automatically) - converting a smaller type to a larger type size</a:t>
            </a:r>
            <a:br>
              <a:rPr lang="en" sz="1250">
                <a:solidFill>
                  <a:schemeClr val="dk1"/>
                </a:solidFill>
                <a:highlight>
                  <a:srgbClr val="FFFFFF"/>
                </a:highlight>
                <a:latin typeface="Verdana"/>
                <a:ea typeface="Verdana"/>
                <a:cs typeface="Verdana"/>
                <a:sym typeface="Verdana"/>
              </a:rPr>
            </a:br>
            <a:r>
              <a:rPr lang="en" sz="1300">
                <a:solidFill>
                  <a:srgbClr val="DC143C"/>
                </a:solidFill>
                <a:highlight>
                  <a:srgbClr val="FFFFFF"/>
                </a:highlight>
                <a:latin typeface="Courier New"/>
                <a:ea typeface="Courier New"/>
                <a:cs typeface="Courier New"/>
                <a:sym typeface="Courier New"/>
              </a:rPr>
              <a:t>byte</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short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char</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int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long</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float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double</a:t>
            </a:r>
            <a:br>
              <a:rPr lang="en" sz="1300">
                <a:solidFill>
                  <a:srgbClr val="DC143C"/>
                </a:solidFill>
                <a:highlight>
                  <a:srgbClr val="FFFFFF"/>
                </a:highlight>
                <a:latin typeface="Courier New"/>
                <a:ea typeface="Courier New"/>
                <a:cs typeface="Courier New"/>
                <a:sym typeface="Courier New"/>
              </a:rPr>
            </a:br>
            <a:endParaRPr sz="1300">
              <a:solidFill>
                <a:srgbClr val="DC143C"/>
              </a:solidFill>
              <a:highlight>
                <a:srgbClr val="FFFFFF"/>
              </a:highlight>
              <a:latin typeface="Courier New"/>
              <a:ea typeface="Courier New"/>
              <a:cs typeface="Courier New"/>
              <a:sym typeface="Courier New"/>
            </a:endParaRPr>
          </a:p>
          <a:p>
            <a:pPr marL="457200" lvl="0" indent="-301625" algn="l" rtl="0">
              <a:spcBef>
                <a:spcPts val="0"/>
              </a:spcBef>
              <a:spcAft>
                <a:spcPts val="0"/>
              </a:spcAft>
              <a:buClr>
                <a:schemeClr val="dk1"/>
              </a:buClr>
              <a:buSzPts val="1150"/>
              <a:buFont typeface="Verdana"/>
              <a:buChar char="●"/>
            </a:pPr>
            <a:r>
              <a:rPr lang="en" sz="1250">
                <a:solidFill>
                  <a:schemeClr val="dk1"/>
                </a:solidFill>
                <a:highlight>
                  <a:srgbClr val="FFFFFF"/>
                </a:highlight>
                <a:latin typeface="Verdana"/>
                <a:ea typeface="Verdana"/>
                <a:cs typeface="Verdana"/>
                <a:sym typeface="Verdana"/>
              </a:rPr>
              <a:t>Narrowing Casting (manually) - converting a larger type to a smaller size type</a:t>
            </a:r>
            <a:br>
              <a:rPr lang="en" sz="1250">
                <a:solidFill>
                  <a:schemeClr val="dk1"/>
                </a:solidFill>
                <a:highlight>
                  <a:srgbClr val="FFFFFF"/>
                </a:highlight>
                <a:latin typeface="Verdana"/>
                <a:ea typeface="Verdana"/>
                <a:cs typeface="Verdana"/>
                <a:sym typeface="Verdana"/>
              </a:rPr>
            </a:br>
            <a:r>
              <a:rPr lang="en" sz="1300">
                <a:solidFill>
                  <a:srgbClr val="DC143C"/>
                </a:solidFill>
                <a:highlight>
                  <a:srgbClr val="FFFFFF"/>
                </a:highlight>
                <a:latin typeface="Courier New"/>
                <a:ea typeface="Courier New"/>
                <a:cs typeface="Courier New"/>
                <a:sym typeface="Courier New"/>
              </a:rPr>
              <a:t>double</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float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long</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int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char</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short</a:t>
            </a:r>
            <a:r>
              <a:rPr lang="en" sz="1250">
                <a:solidFill>
                  <a:schemeClr val="dk1"/>
                </a:solidFill>
                <a:highlight>
                  <a:srgbClr val="FFFFFF"/>
                </a:highlight>
                <a:latin typeface="Verdana"/>
                <a:ea typeface="Verdana"/>
                <a:cs typeface="Verdana"/>
                <a:sym typeface="Verdana"/>
              </a:rPr>
              <a:t> -&gt; </a:t>
            </a:r>
            <a:r>
              <a:rPr lang="en" sz="1300">
                <a:solidFill>
                  <a:srgbClr val="DC143C"/>
                </a:solidFill>
                <a:highlight>
                  <a:srgbClr val="FFFFFF"/>
                </a:highlight>
                <a:latin typeface="Courier New"/>
                <a:ea typeface="Courier New"/>
                <a:cs typeface="Courier New"/>
                <a:sym typeface="Courier New"/>
              </a:rPr>
              <a:t>byte</a:t>
            </a:r>
            <a:endParaRPr sz="1300">
              <a:solidFill>
                <a:srgbClr val="DC143C"/>
              </a:solidFill>
              <a:highlight>
                <a:srgbClr val="FFFFFF"/>
              </a:highlight>
              <a:latin typeface="Courier New"/>
              <a:ea typeface="Courier New"/>
              <a:cs typeface="Courier New"/>
              <a:sym typeface="Courier New"/>
            </a:endParaRPr>
          </a:p>
          <a:p>
            <a:pPr marL="457200" lvl="0" indent="0" algn="l" rtl="0">
              <a:spcBef>
                <a:spcPts val="1100"/>
              </a:spcBef>
              <a:spcAft>
                <a:spcPts val="1200"/>
              </a:spcAft>
              <a:buNone/>
            </a:pPr>
            <a:endParaRPr sz="30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Exception Handling</a:t>
            </a:r>
            <a:endParaRPr/>
          </a:p>
        </p:txBody>
      </p:sp>
      <p:sp>
        <p:nvSpPr>
          <p:cNvPr id="830" name="Google Shape;830;p1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solidFill>
                  <a:srgbClr val="3D3B49"/>
                </a:solidFill>
                <a:highlight>
                  <a:srgbClr val="FFFFFF"/>
                </a:highlight>
                <a:latin typeface="Times New Roman"/>
                <a:ea typeface="Times New Roman"/>
                <a:cs typeface="Times New Roman"/>
                <a:sym typeface="Times New Roman"/>
              </a:rPr>
              <a:t>An </a:t>
            </a:r>
            <a:r>
              <a:rPr lang="en" sz="1700" i="1">
                <a:solidFill>
                  <a:srgbClr val="3D3B49"/>
                </a:solidFill>
                <a:highlight>
                  <a:srgbClr val="FFFFFF"/>
                </a:highlight>
                <a:latin typeface="Times New Roman"/>
                <a:ea typeface="Times New Roman"/>
                <a:cs typeface="Times New Roman"/>
                <a:sym typeface="Times New Roman"/>
              </a:rPr>
              <a:t>exception</a:t>
            </a:r>
            <a:r>
              <a:rPr lang="en" sz="1700">
                <a:solidFill>
                  <a:srgbClr val="3D3B49"/>
                </a:solidFill>
                <a:highlight>
                  <a:srgbClr val="FFFFFF"/>
                </a:highlight>
                <a:latin typeface="Times New Roman"/>
                <a:ea typeface="Times New Roman"/>
                <a:cs typeface="Times New Roman"/>
                <a:sym typeface="Times New Roman"/>
              </a:rPr>
              <a:t> is an abnormal condition that arises in a code sequence at run time. In other words, an exception is a run-time error. </a:t>
            </a:r>
            <a:endParaRPr sz="1700">
              <a:solidFill>
                <a:srgbClr val="3D3B49"/>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sz="1700">
              <a:solidFill>
                <a:srgbClr val="3D3B49"/>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r>
              <a:rPr lang="en" sz="1600">
                <a:solidFill>
                  <a:srgbClr val="3D3B49"/>
                </a:solidFill>
                <a:highlight>
                  <a:srgbClr val="FFFFFF"/>
                </a:highlight>
                <a:latin typeface="Times New Roman"/>
                <a:ea typeface="Times New Roman"/>
                <a:cs typeface="Times New Roman"/>
                <a:sym typeface="Times New Roman"/>
              </a:rPr>
              <a:t>Java exception handling is managed via five keywords: </a:t>
            </a:r>
            <a:r>
              <a:rPr lang="en" sz="1600" b="1">
                <a:solidFill>
                  <a:srgbClr val="3D3B49"/>
                </a:solidFill>
                <a:highlight>
                  <a:srgbClr val="FFFFFF"/>
                </a:highlight>
                <a:latin typeface="Times New Roman"/>
                <a:ea typeface="Times New Roman"/>
                <a:cs typeface="Times New Roman"/>
                <a:sym typeface="Times New Roman"/>
              </a:rPr>
              <a:t>try</a:t>
            </a:r>
            <a:r>
              <a:rPr lang="en" sz="1600">
                <a:solidFill>
                  <a:srgbClr val="3D3B49"/>
                </a:solidFill>
                <a:highlight>
                  <a:srgbClr val="FFFFFF"/>
                </a:highlight>
                <a:latin typeface="Times New Roman"/>
                <a:ea typeface="Times New Roman"/>
                <a:cs typeface="Times New Roman"/>
                <a:sym typeface="Times New Roman"/>
              </a:rPr>
              <a:t>, </a:t>
            </a:r>
            <a:r>
              <a:rPr lang="en" sz="1600" b="1">
                <a:solidFill>
                  <a:srgbClr val="3D3B49"/>
                </a:solidFill>
                <a:highlight>
                  <a:srgbClr val="FFFFFF"/>
                </a:highlight>
                <a:latin typeface="Times New Roman"/>
                <a:ea typeface="Times New Roman"/>
                <a:cs typeface="Times New Roman"/>
                <a:sym typeface="Times New Roman"/>
              </a:rPr>
              <a:t>catch</a:t>
            </a:r>
            <a:r>
              <a:rPr lang="en" sz="1600">
                <a:solidFill>
                  <a:srgbClr val="3D3B49"/>
                </a:solidFill>
                <a:highlight>
                  <a:srgbClr val="FFFFFF"/>
                </a:highlight>
                <a:latin typeface="Times New Roman"/>
                <a:ea typeface="Times New Roman"/>
                <a:cs typeface="Times New Roman"/>
                <a:sym typeface="Times New Roman"/>
              </a:rPr>
              <a:t>, </a:t>
            </a:r>
            <a:r>
              <a:rPr lang="en" sz="1600" b="1">
                <a:solidFill>
                  <a:srgbClr val="3D3B49"/>
                </a:solidFill>
                <a:highlight>
                  <a:srgbClr val="FFFFFF"/>
                </a:highlight>
                <a:latin typeface="Times New Roman"/>
                <a:ea typeface="Times New Roman"/>
                <a:cs typeface="Times New Roman"/>
                <a:sym typeface="Times New Roman"/>
              </a:rPr>
              <a:t>throw</a:t>
            </a:r>
            <a:r>
              <a:rPr lang="en" sz="1600">
                <a:solidFill>
                  <a:srgbClr val="3D3B49"/>
                </a:solidFill>
                <a:highlight>
                  <a:srgbClr val="FFFFFF"/>
                </a:highlight>
                <a:latin typeface="Times New Roman"/>
                <a:ea typeface="Times New Roman"/>
                <a:cs typeface="Times New Roman"/>
                <a:sym typeface="Times New Roman"/>
              </a:rPr>
              <a:t>, </a:t>
            </a:r>
            <a:r>
              <a:rPr lang="en" sz="1600" b="1">
                <a:solidFill>
                  <a:srgbClr val="3D3B49"/>
                </a:solidFill>
                <a:highlight>
                  <a:srgbClr val="FFFFFF"/>
                </a:highlight>
                <a:latin typeface="Times New Roman"/>
                <a:ea typeface="Times New Roman"/>
                <a:cs typeface="Times New Roman"/>
                <a:sym typeface="Times New Roman"/>
              </a:rPr>
              <a:t>throws</a:t>
            </a:r>
            <a:r>
              <a:rPr lang="en" sz="1600">
                <a:solidFill>
                  <a:srgbClr val="3D3B49"/>
                </a:solidFill>
                <a:highlight>
                  <a:srgbClr val="FFFFFF"/>
                </a:highlight>
                <a:latin typeface="Times New Roman"/>
                <a:ea typeface="Times New Roman"/>
                <a:cs typeface="Times New Roman"/>
                <a:sym typeface="Times New Roman"/>
              </a:rPr>
              <a:t>, and </a:t>
            </a:r>
            <a:r>
              <a:rPr lang="en" sz="1600" b="1">
                <a:solidFill>
                  <a:srgbClr val="3D3B49"/>
                </a:solidFill>
                <a:highlight>
                  <a:srgbClr val="FFFFFF"/>
                </a:highlight>
                <a:latin typeface="Times New Roman"/>
                <a:ea typeface="Times New Roman"/>
                <a:cs typeface="Times New Roman"/>
                <a:sym typeface="Times New Roman"/>
              </a:rPr>
              <a:t>finally</a:t>
            </a:r>
            <a:endParaRPr sz="2100">
              <a:solidFill>
                <a:srgbClr val="3D3B4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Errors</a:t>
            </a:r>
            <a:endParaRPr/>
          </a:p>
        </p:txBody>
      </p:sp>
      <p:sp>
        <p:nvSpPr>
          <p:cNvPr id="836" name="Google Shape;836;p1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b="1">
                <a:solidFill>
                  <a:srgbClr val="273239"/>
                </a:solidFill>
                <a:highlight>
                  <a:srgbClr val="FFFFFF"/>
                </a:highlight>
                <a:latin typeface="Nunito"/>
                <a:ea typeface="Nunito"/>
                <a:cs typeface="Nunito"/>
                <a:sym typeface="Nunito"/>
              </a:rPr>
              <a:t>Errors</a:t>
            </a:r>
            <a:r>
              <a:rPr lang="en" sz="1600">
                <a:solidFill>
                  <a:srgbClr val="273239"/>
                </a:solidFill>
                <a:highlight>
                  <a:srgbClr val="FFFFFF"/>
                </a:highlight>
                <a:latin typeface="Nunito"/>
                <a:ea typeface="Nunito"/>
                <a:cs typeface="Nunito"/>
                <a:sym typeface="Nunito"/>
              </a:rPr>
              <a:t> represent irrecoverable conditions such as Java virtual machine (JVM) running out of memory, memory leaks, stack overflow errors, library incompatibility, infinite recursion, etc. Errors are usually beyond the control of the programmer, and we should not try to handle errors.</a:t>
            </a:r>
            <a:endParaRPr sz="21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pic>
        <p:nvPicPr>
          <p:cNvPr id="841" name="Google Shape;841;p138"/>
          <p:cNvPicPr preferRelativeResize="0"/>
          <p:nvPr/>
        </p:nvPicPr>
        <p:blipFill>
          <a:blip r:embed="rId3">
            <a:alphaModFix/>
          </a:blip>
          <a:stretch>
            <a:fillRect/>
          </a:stretch>
        </p:blipFill>
        <p:spPr>
          <a:xfrm>
            <a:off x="971538" y="304974"/>
            <a:ext cx="7200925" cy="45335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Exception	</a:t>
            </a:r>
            <a:endParaRPr/>
          </a:p>
        </p:txBody>
      </p:sp>
      <p:sp>
        <p:nvSpPr>
          <p:cNvPr id="847" name="Google Shape;847;p1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solidFill>
                  <a:srgbClr val="333333"/>
                </a:solidFill>
                <a:highlight>
                  <a:srgbClr val="FFFFFF"/>
                </a:highlight>
                <a:latin typeface="Roboto"/>
                <a:ea typeface="Roboto"/>
                <a:cs typeface="Roboto"/>
                <a:sym typeface="Roboto"/>
              </a:rPr>
              <a:t>There are mainly two types of exceptions: checked and unchecked.</a:t>
            </a:r>
            <a:endParaRPr sz="1700">
              <a:solidFill>
                <a:srgbClr val="333333"/>
              </a:solidFill>
              <a:highlight>
                <a:srgbClr val="FFFFFF"/>
              </a:highlight>
              <a:latin typeface="Roboto"/>
              <a:ea typeface="Roboto"/>
              <a:cs typeface="Roboto"/>
              <a:sym typeface="Roboto"/>
            </a:endParaRPr>
          </a:p>
          <a:p>
            <a:pPr marL="0" lvl="0" indent="0" algn="just" rtl="0">
              <a:lnSpc>
                <a:spcPct val="130000"/>
              </a:lnSpc>
              <a:spcBef>
                <a:spcPts val="1400"/>
              </a:spcBef>
              <a:spcAft>
                <a:spcPts val="0"/>
              </a:spcAft>
              <a:buClr>
                <a:schemeClr val="dk1"/>
              </a:buClr>
              <a:buSzPts val="1100"/>
              <a:buFont typeface="Arial"/>
              <a:buNone/>
            </a:pPr>
            <a:r>
              <a:rPr lang="en" sz="1400">
                <a:solidFill>
                  <a:srgbClr val="610B4B"/>
                </a:solidFill>
                <a:highlight>
                  <a:srgbClr val="FFFFFF"/>
                </a:highlight>
              </a:rPr>
              <a:t>1) Checked Exception</a:t>
            </a:r>
            <a:endParaRPr sz="1400">
              <a:solidFill>
                <a:srgbClr val="610B4B"/>
              </a:solidFill>
              <a:highlight>
                <a:srgbClr val="FFFFFF"/>
              </a:highlight>
            </a:endParaRPr>
          </a:p>
          <a:p>
            <a:pPr marL="0" lvl="0" indent="0" algn="just" rtl="0">
              <a:spcBef>
                <a:spcPts val="1200"/>
              </a:spcBef>
              <a:spcAft>
                <a:spcPts val="0"/>
              </a:spcAft>
              <a:buClr>
                <a:schemeClr val="dk1"/>
              </a:buClr>
              <a:buSzPts val="1100"/>
              <a:buFont typeface="Arial"/>
              <a:buNone/>
            </a:pPr>
            <a:r>
              <a:rPr lang="en" sz="1300">
                <a:solidFill>
                  <a:srgbClr val="333333"/>
                </a:solidFill>
                <a:highlight>
                  <a:srgbClr val="FFFFFF"/>
                </a:highlight>
                <a:latin typeface="Roboto"/>
                <a:ea typeface="Roboto"/>
                <a:cs typeface="Roboto"/>
                <a:sym typeface="Roboto"/>
              </a:rPr>
              <a:t>The classes that directly inherit the Throwable class except RuntimeException and Error are known as checked exceptions. For example, IOException, SQLException, etc. Checked exceptions are checked at compile-time.</a:t>
            </a:r>
            <a:endParaRPr sz="1300">
              <a:solidFill>
                <a:srgbClr val="333333"/>
              </a:solidFill>
              <a:highlight>
                <a:srgbClr val="FFFFFF"/>
              </a:highlight>
              <a:latin typeface="Roboto"/>
              <a:ea typeface="Roboto"/>
              <a:cs typeface="Roboto"/>
              <a:sym typeface="Roboto"/>
            </a:endParaRPr>
          </a:p>
          <a:p>
            <a:pPr marL="0" lvl="0" indent="0" algn="just" rtl="0">
              <a:lnSpc>
                <a:spcPct val="130000"/>
              </a:lnSpc>
              <a:spcBef>
                <a:spcPts val="1400"/>
              </a:spcBef>
              <a:spcAft>
                <a:spcPts val="0"/>
              </a:spcAft>
              <a:buClr>
                <a:schemeClr val="dk1"/>
              </a:buClr>
              <a:buSzPts val="1100"/>
              <a:buFont typeface="Arial"/>
              <a:buNone/>
            </a:pPr>
            <a:r>
              <a:rPr lang="en" sz="1400">
                <a:solidFill>
                  <a:srgbClr val="610B4B"/>
                </a:solidFill>
                <a:highlight>
                  <a:srgbClr val="FFFFFF"/>
                </a:highlight>
              </a:rPr>
              <a:t>2) Unchecked Exception</a:t>
            </a:r>
            <a:endParaRPr sz="1400">
              <a:solidFill>
                <a:srgbClr val="610B4B"/>
              </a:solidFill>
              <a:highlight>
                <a:srgbClr val="FFFFFF"/>
              </a:highlight>
            </a:endParaRPr>
          </a:p>
          <a:p>
            <a:pPr marL="0" lvl="0" indent="0" algn="just" rtl="0">
              <a:spcBef>
                <a:spcPts val="1200"/>
              </a:spcBef>
              <a:spcAft>
                <a:spcPts val="0"/>
              </a:spcAft>
              <a:buClr>
                <a:schemeClr val="dk1"/>
              </a:buClr>
              <a:buSzPts val="1100"/>
              <a:buFont typeface="Arial"/>
              <a:buNone/>
            </a:pPr>
            <a:r>
              <a:rPr lang="en" sz="1300">
                <a:solidFill>
                  <a:srgbClr val="333333"/>
                </a:solidFill>
                <a:highlight>
                  <a:srgbClr val="FFFFFF"/>
                </a:highlight>
                <a:latin typeface="Roboto"/>
                <a:ea typeface="Roboto"/>
                <a:cs typeface="Roboto"/>
                <a:sym typeface="Roboto"/>
              </a:rPr>
              <a:t>The classes that inherit the RuntimeException are known as unchecked exceptions. For example, ArithmeticException, NullPointerException, ArrayIndexOutOfBoundsException, etc. Unchecked exceptions are not checked at compile-time, but they are checked at runtime.</a:t>
            </a:r>
            <a:endParaRPr sz="1300">
              <a:solidFill>
                <a:srgbClr val="333333"/>
              </a:solidFill>
              <a:highlight>
                <a:srgbClr val="FFFFFF"/>
              </a:highlight>
              <a:latin typeface="Roboto"/>
              <a:ea typeface="Roboto"/>
              <a:cs typeface="Roboto"/>
              <a:sym typeface="Roboto"/>
            </a:endParaRPr>
          </a:p>
          <a:p>
            <a:pPr marL="0" lvl="0" indent="0" algn="l" rtl="0">
              <a:spcBef>
                <a:spcPts val="1200"/>
              </a:spcBef>
              <a:spcAft>
                <a:spcPts val="1200"/>
              </a:spcAft>
              <a:buNone/>
            </a:pPr>
            <a:endParaRPr sz="17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Try and catch</a:t>
            </a:r>
            <a:endParaRPr/>
          </a:p>
        </p:txBody>
      </p:sp>
      <p:sp>
        <p:nvSpPr>
          <p:cNvPr id="853" name="Google Shape;853;p1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550">
                <a:solidFill>
                  <a:schemeClr val="dk1"/>
                </a:solidFill>
                <a:highlight>
                  <a:srgbClr val="FFFFFF"/>
                </a:highlight>
                <a:latin typeface="Verdana"/>
                <a:ea typeface="Verdana"/>
                <a:cs typeface="Verdana"/>
                <a:sym typeface="Verdana"/>
              </a:rPr>
              <a:t>The </a:t>
            </a:r>
            <a:r>
              <a:rPr lang="en" sz="1600">
                <a:solidFill>
                  <a:srgbClr val="DC143C"/>
                </a:solidFill>
                <a:highlight>
                  <a:srgbClr val="FFFFFF"/>
                </a:highlight>
                <a:latin typeface="Courier New"/>
                <a:ea typeface="Courier New"/>
                <a:cs typeface="Courier New"/>
                <a:sym typeface="Courier New"/>
              </a:rPr>
              <a:t>try</a:t>
            </a:r>
            <a:r>
              <a:rPr lang="en" sz="1550">
                <a:solidFill>
                  <a:schemeClr val="dk1"/>
                </a:solidFill>
                <a:highlight>
                  <a:srgbClr val="FFFFFF"/>
                </a:highlight>
                <a:latin typeface="Verdana"/>
                <a:ea typeface="Verdana"/>
                <a:cs typeface="Verdana"/>
                <a:sym typeface="Verdana"/>
              </a:rPr>
              <a:t> statement allows you to define a block of code to be tested for errors while it is being executed.</a:t>
            </a:r>
            <a:endParaRPr sz="15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Clr>
                <a:schemeClr val="dk1"/>
              </a:buClr>
              <a:buSzPts val="1100"/>
              <a:buFont typeface="Arial"/>
              <a:buNone/>
            </a:pPr>
            <a:r>
              <a:rPr lang="en" sz="1550">
                <a:solidFill>
                  <a:schemeClr val="dk1"/>
                </a:solidFill>
                <a:highlight>
                  <a:srgbClr val="FFFFFF"/>
                </a:highlight>
                <a:latin typeface="Verdana"/>
                <a:ea typeface="Verdana"/>
                <a:cs typeface="Verdana"/>
                <a:sym typeface="Verdana"/>
              </a:rPr>
              <a:t>The </a:t>
            </a:r>
            <a:r>
              <a:rPr lang="en" sz="1600">
                <a:solidFill>
                  <a:srgbClr val="DC143C"/>
                </a:solidFill>
                <a:highlight>
                  <a:srgbClr val="FFFFFF"/>
                </a:highlight>
                <a:latin typeface="Courier New"/>
                <a:ea typeface="Courier New"/>
                <a:cs typeface="Courier New"/>
                <a:sym typeface="Courier New"/>
              </a:rPr>
              <a:t>catch</a:t>
            </a:r>
            <a:r>
              <a:rPr lang="en" sz="1550">
                <a:solidFill>
                  <a:schemeClr val="dk1"/>
                </a:solidFill>
                <a:highlight>
                  <a:srgbClr val="FFFFFF"/>
                </a:highlight>
                <a:latin typeface="Verdana"/>
                <a:ea typeface="Verdana"/>
                <a:cs typeface="Verdana"/>
                <a:sym typeface="Verdana"/>
              </a:rPr>
              <a:t> statement allows you to define a block of code to be executed, if an error occurs in the try block.</a:t>
            </a:r>
            <a:endParaRPr sz="15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Clr>
                <a:schemeClr val="dk1"/>
              </a:buClr>
              <a:buSzPts val="1100"/>
              <a:buFont typeface="Arial"/>
              <a:buNone/>
            </a:pPr>
            <a:r>
              <a:rPr lang="en" sz="1550">
                <a:solidFill>
                  <a:schemeClr val="dk1"/>
                </a:solidFill>
                <a:highlight>
                  <a:srgbClr val="FFFFFF"/>
                </a:highlight>
                <a:latin typeface="Verdana"/>
                <a:ea typeface="Verdana"/>
                <a:cs typeface="Verdana"/>
                <a:sym typeface="Verdana"/>
              </a:rPr>
              <a:t>The </a:t>
            </a:r>
            <a:r>
              <a:rPr lang="en" sz="1600">
                <a:solidFill>
                  <a:srgbClr val="DC143C"/>
                </a:solidFill>
                <a:highlight>
                  <a:srgbClr val="FFFFFF"/>
                </a:highlight>
                <a:latin typeface="Courier New"/>
                <a:ea typeface="Courier New"/>
                <a:cs typeface="Courier New"/>
                <a:sym typeface="Courier New"/>
              </a:rPr>
              <a:t>try</a:t>
            </a:r>
            <a:r>
              <a:rPr lang="en" sz="1550">
                <a:solidFill>
                  <a:schemeClr val="dk1"/>
                </a:solidFill>
                <a:highlight>
                  <a:srgbClr val="FFFFFF"/>
                </a:highlight>
                <a:latin typeface="Verdana"/>
                <a:ea typeface="Verdana"/>
                <a:cs typeface="Verdana"/>
                <a:sym typeface="Verdana"/>
              </a:rPr>
              <a:t> and </a:t>
            </a:r>
            <a:r>
              <a:rPr lang="en" sz="1600">
                <a:solidFill>
                  <a:srgbClr val="DC143C"/>
                </a:solidFill>
                <a:highlight>
                  <a:srgbClr val="FFFFFF"/>
                </a:highlight>
                <a:latin typeface="Courier New"/>
                <a:ea typeface="Courier New"/>
                <a:cs typeface="Courier New"/>
                <a:sym typeface="Courier New"/>
              </a:rPr>
              <a:t>catch</a:t>
            </a:r>
            <a:r>
              <a:rPr lang="en" sz="1550">
                <a:solidFill>
                  <a:schemeClr val="dk1"/>
                </a:solidFill>
                <a:highlight>
                  <a:srgbClr val="FFFFFF"/>
                </a:highlight>
                <a:latin typeface="Verdana"/>
                <a:ea typeface="Verdana"/>
                <a:cs typeface="Verdana"/>
                <a:sym typeface="Verdana"/>
              </a:rPr>
              <a:t> keywords come in pairs:</a:t>
            </a:r>
            <a:endParaRPr sz="15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Clr>
                <a:schemeClr val="dk1"/>
              </a:buClr>
              <a:buSzPts val="1100"/>
              <a:buFont typeface="Arial"/>
              <a:buNone/>
            </a:pPr>
            <a:endParaRPr sz="15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Clr>
                <a:schemeClr val="dk1"/>
              </a:buClr>
              <a:buSzPts val="1100"/>
              <a:buFont typeface="Arial"/>
              <a:buNone/>
            </a:pPr>
            <a:endParaRPr sz="1550">
              <a:solidFill>
                <a:schemeClr val="dk1"/>
              </a:solidFill>
              <a:highlight>
                <a:srgbClr val="FFFFFF"/>
              </a:highlight>
              <a:latin typeface="Verdana"/>
              <a:ea typeface="Verdana"/>
              <a:cs typeface="Verdana"/>
              <a:sym typeface="Verdana"/>
            </a:endParaRPr>
          </a:p>
          <a:p>
            <a:pPr marL="457200" lvl="0" indent="0" algn="l" rtl="0">
              <a:spcBef>
                <a:spcPts val="1400"/>
              </a:spcBef>
              <a:spcAft>
                <a:spcPts val="1200"/>
              </a:spcAft>
              <a:buNone/>
            </a:pPr>
            <a:endParaRPr sz="33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70000"/>
              </a:lnSpc>
              <a:spcBef>
                <a:spcPts val="1400"/>
              </a:spcBef>
              <a:spcAft>
                <a:spcPts val="0"/>
              </a:spcAft>
              <a:buNone/>
            </a:pPr>
            <a:r>
              <a:rPr lang="en" sz="1550">
                <a:solidFill>
                  <a:schemeClr val="dk1"/>
                </a:solidFill>
                <a:highlight>
                  <a:srgbClr val="FFFFFF"/>
                </a:highlight>
              </a:rPr>
              <a:t>The </a:t>
            </a:r>
            <a:r>
              <a:rPr lang="en" sz="1700">
                <a:solidFill>
                  <a:srgbClr val="C7254E"/>
                </a:solidFill>
                <a:highlight>
                  <a:srgbClr val="F9F2F4"/>
                </a:highlight>
                <a:latin typeface="Courier New"/>
                <a:ea typeface="Courier New"/>
                <a:cs typeface="Courier New"/>
                <a:sym typeface="Courier New"/>
              </a:rPr>
              <a:t>try</a:t>
            </a:r>
            <a:r>
              <a:rPr lang="en" sz="1550">
                <a:solidFill>
                  <a:schemeClr val="dk1"/>
                </a:solidFill>
                <a:highlight>
                  <a:srgbClr val="FFFFFF"/>
                </a:highlight>
              </a:rPr>
              <a:t> block contains the block of code where you (the programmer) believe an exception might occur e.g., the user enters 0 as an input for a divide operation, which might result in an </a:t>
            </a:r>
            <a:r>
              <a:rPr lang="en" sz="1700">
                <a:solidFill>
                  <a:srgbClr val="C7254E"/>
                </a:solidFill>
                <a:highlight>
                  <a:srgbClr val="F9F2F4"/>
                </a:highlight>
                <a:latin typeface="Courier New"/>
                <a:ea typeface="Courier New"/>
                <a:cs typeface="Courier New"/>
                <a:sym typeface="Courier New"/>
              </a:rPr>
              <a:t>ArithmeticException</a:t>
            </a:r>
            <a:r>
              <a:rPr lang="en" sz="1550">
                <a:solidFill>
                  <a:schemeClr val="dk1"/>
                </a:solidFill>
                <a:highlight>
                  <a:srgbClr val="FFFFFF"/>
                </a:highlight>
              </a:rPr>
              <a:t>. To prevent the system from breaking, those exceptions are handled in the catch block.</a:t>
            </a:r>
            <a:endParaRPr sz="1550">
              <a:solidFill>
                <a:schemeClr val="dk1"/>
              </a:solidFill>
              <a:highlight>
                <a:srgbClr val="FFFFFF"/>
              </a:highlight>
            </a:endParaRPr>
          </a:p>
          <a:p>
            <a:pPr marL="0" lvl="0" indent="0" algn="l" rtl="0">
              <a:lnSpc>
                <a:spcPct val="170000"/>
              </a:lnSpc>
              <a:spcBef>
                <a:spcPts val="1400"/>
              </a:spcBef>
              <a:spcAft>
                <a:spcPts val="0"/>
              </a:spcAft>
              <a:buNone/>
            </a:pPr>
            <a:endParaRPr sz="1550">
              <a:solidFill>
                <a:schemeClr val="dk1"/>
              </a:solidFill>
              <a:highlight>
                <a:srgbClr val="FFFFFF"/>
              </a:highlight>
            </a:endParaRPr>
          </a:p>
          <a:p>
            <a:pPr marL="0" lvl="0" indent="0" algn="l" rtl="0">
              <a:spcBef>
                <a:spcPts val="0"/>
              </a:spcBef>
              <a:spcAft>
                <a:spcPts val="1200"/>
              </a:spcAft>
              <a:buNone/>
            </a:pPr>
            <a:endParaRPr sz="2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a:latin typeface="Times New Roman"/>
                <a:ea typeface="Times New Roman"/>
                <a:cs typeface="Times New Roman"/>
                <a:sym typeface="Times New Roman"/>
              </a:rPr>
              <a:t>First Java Program</a:t>
            </a:r>
            <a:endParaRPr sz="3600">
              <a:latin typeface="Times New Roman"/>
              <a:ea typeface="Times New Roman"/>
              <a:cs typeface="Times New Roman"/>
              <a:sym typeface="Times New Roman"/>
            </a:endParaRPr>
          </a:p>
        </p:txBody>
      </p:sp>
      <p:sp>
        <p:nvSpPr>
          <p:cNvPr id="131" name="Google Shape;13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sz="165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1200"/>
              </a:spcAft>
              <a:buNone/>
            </a:pPr>
            <a:endParaRPr/>
          </a:p>
        </p:txBody>
      </p:sp>
      <p:pic>
        <p:nvPicPr>
          <p:cNvPr id="132" name="Google Shape;132;p25"/>
          <p:cNvPicPr preferRelativeResize="0"/>
          <p:nvPr/>
        </p:nvPicPr>
        <p:blipFill>
          <a:blip r:embed="rId3">
            <a:alphaModFix/>
          </a:blip>
          <a:stretch>
            <a:fillRect/>
          </a:stretch>
        </p:blipFill>
        <p:spPr>
          <a:xfrm>
            <a:off x="410975" y="1568050"/>
            <a:ext cx="8520602" cy="31575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1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650" b="1">
                <a:solidFill>
                  <a:srgbClr val="0077AA"/>
                </a:solidFill>
                <a:highlight>
                  <a:schemeClr val="lt1"/>
                </a:highlight>
                <a:latin typeface="Courier New"/>
                <a:ea typeface="Courier New"/>
                <a:cs typeface="Courier New"/>
                <a:sym typeface="Courier New"/>
              </a:rPr>
              <a:t>try</a:t>
            </a:r>
            <a:r>
              <a:rPr lang="en" sz="1650" b="1">
                <a:solidFill>
                  <a:schemeClr val="dk1"/>
                </a:solidFill>
                <a:highlight>
                  <a:schemeClr val="lt1"/>
                </a:highlight>
                <a:latin typeface="Courier New"/>
                <a:ea typeface="Courier New"/>
                <a:cs typeface="Courier New"/>
                <a:sym typeface="Courier New"/>
              </a:rPr>
              <a:t> </a:t>
            </a:r>
            <a:r>
              <a:rPr lang="en" sz="1650" b="1">
                <a:solidFill>
                  <a:srgbClr val="999999"/>
                </a:solidFill>
                <a:highlight>
                  <a:schemeClr val="lt1"/>
                </a:highlight>
                <a:latin typeface="Courier New"/>
                <a:ea typeface="Courier New"/>
                <a:cs typeface="Courier New"/>
                <a:sym typeface="Courier New"/>
              </a:rPr>
              <a:t>{</a:t>
            </a:r>
            <a:endParaRPr sz="1650" b="1">
              <a:solidFill>
                <a:schemeClr val="dk1"/>
              </a:solidFill>
              <a:highlight>
                <a:schemeClr val="lt1"/>
              </a:highlight>
              <a:latin typeface="Courier New"/>
              <a:ea typeface="Courier New"/>
              <a:cs typeface="Courier New"/>
              <a:sym typeface="Courier New"/>
            </a:endParaRPr>
          </a:p>
          <a:p>
            <a:pPr marL="457200" lvl="0" indent="0" algn="l" rtl="0">
              <a:spcBef>
                <a:spcPts val="1200"/>
              </a:spcBef>
              <a:spcAft>
                <a:spcPts val="0"/>
              </a:spcAft>
              <a:buNone/>
            </a:pPr>
            <a:r>
              <a:rPr lang="en" sz="1650" b="1">
                <a:solidFill>
                  <a:schemeClr val="dk1"/>
                </a:solidFill>
                <a:highlight>
                  <a:schemeClr val="lt1"/>
                </a:highlight>
                <a:latin typeface="Courier New"/>
                <a:ea typeface="Courier New"/>
                <a:cs typeface="Courier New"/>
                <a:sym typeface="Courier New"/>
              </a:rPr>
              <a:t>  </a:t>
            </a:r>
            <a:r>
              <a:rPr lang="en" sz="1650" b="1">
                <a:solidFill>
                  <a:srgbClr val="708090"/>
                </a:solidFill>
                <a:highlight>
                  <a:schemeClr val="lt1"/>
                </a:highlight>
                <a:latin typeface="Courier New"/>
                <a:ea typeface="Courier New"/>
                <a:cs typeface="Courier New"/>
                <a:sym typeface="Courier New"/>
              </a:rPr>
              <a:t>//  </a:t>
            </a:r>
            <a:r>
              <a:rPr lang="en" sz="1650" b="1" i="1">
                <a:solidFill>
                  <a:srgbClr val="708090"/>
                </a:solidFill>
                <a:highlight>
                  <a:schemeClr val="lt1"/>
                </a:highlight>
                <a:latin typeface="Courier New"/>
                <a:ea typeface="Courier New"/>
                <a:cs typeface="Courier New"/>
                <a:sym typeface="Courier New"/>
              </a:rPr>
              <a:t>Block of code to try</a:t>
            </a:r>
            <a:endParaRPr sz="1650" b="1" i="1">
              <a:solidFill>
                <a:schemeClr val="dk1"/>
              </a:solidFill>
              <a:highlight>
                <a:schemeClr val="lt1"/>
              </a:highlight>
              <a:latin typeface="Courier New"/>
              <a:ea typeface="Courier New"/>
              <a:cs typeface="Courier New"/>
              <a:sym typeface="Courier New"/>
            </a:endParaRPr>
          </a:p>
          <a:p>
            <a:pPr marL="457200" lvl="0" indent="0" algn="l" rtl="0">
              <a:spcBef>
                <a:spcPts val="1200"/>
              </a:spcBef>
              <a:spcAft>
                <a:spcPts val="0"/>
              </a:spcAft>
              <a:buNone/>
            </a:pPr>
            <a:r>
              <a:rPr lang="en" sz="1650" b="1">
                <a:solidFill>
                  <a:srgbClr val="999999"/>
                </a:solidFill>
                <a:highlight>
                  <a:schemeClr val="lt1"/>
                </a:highlight>
                <a:latin typeface="Courier New"/>
                <a:ea typeface="Courier New"/>
                <a:cs typeface="Courier New"/>
                <a:sym typeface="Courier New"/>
              </a:rPr>
              <a:t>}</a:t>
            </a:r>
            <a:endParaRPr sz="1650" b="1">
              <a:solidFill>
                <a:schemeClr val="dk1"/>
              </a:solidFill>
              <a:highlight>
                <a:schemeClr val="lt1"/>
              </a:highlight>
              <a:latin typeface="Courier New"/>
              <a:ea typeface="Courier New"/>
              <a:cs typeface="Courier New"/>
              <a:sym typeface="Courier New"/>
            </a:endParaRPr>
          </a:p>
          <a:p>
            <a:pPr marL="457200" lvl="0" indent="0" algn="l" rtl="0">
              <a:spcBef>
                <a:spcPts val="1200"/>
              </a:spcBef>
              <a:spcAft>
                <a:spcPts val="0"/>
              </a:spcAft>
              <a:buNone/>
            </a:pPr>
            <a:r>
              <a:rPr lang="en" sz="1650" b="1">
                <a:solidFill>
                  <a:srgbClr val="0077AA"/>
                </a:solidFill>
                <a:highlight>
                  <a:schemeClr val="lt1"/>
                </a:highlight>
                <a:latin typeface="Courier New"/>
                <a:ea typeface="Courier New"/>
                <a:cs typeface="Courier New"/>
                <a:sym typeface="Courier New"/>
              </a:rPr>
              <a:t>catch</a:t>
            </a:r>
            <a:r>
              <a:rPr lang="en" sz="1650" b="1">
                <a:solidFill>
                  <a:srgbClr val="999999"/>
                </a:solidFill>
                <a:highlight>
                  <a:schemeClr val="lt1"/>
                </a:highlight>
                <a:latin typeface="Courier New"/>
                <a:ea typeface="Courier New"/>
                <a:cs typeface="Courier New"/>
                <a:sym typeface="Courier New"/>
              </a:rPr>
              <a:t>(</a:t>
            </a:r>
            <a:r>
              <a:rPr lang="en" sz="1650" b="1">
                <a:solidFill>
                  <a:srgbClr val="DD4A68"/>
                </a:solidFill>
                <a:highlight>
                  <a:schemeClr val="lt1"/>
                </a:highlight>
                <a:latin typeface="Courier New"/>
                <a:ea typeface="Courier New"/>
                <a:cs typeface="Courier New"/>
                <a:sym typeface="Courier New"/>
              </a:rPr>
              <a:t>Exception</a:t>
            </a:r>
            <a:r>
              <a:rPr lang="en" sz="1650" b="1">
                <a:solidFill>
                  <a:schemeClr val="dk1"/>
                </a:solidFill>
                <a:highlight>
                  <a:schemeClr val="lt1"/>
                </a:highlight>
                <a:latin typeface="Courier New"/>
                <a:ea typeface="Courier New"/>
                <a:cs typeface="Courier New"/>
                <a:sym typeface="Courier New"/>
              </a:rPr>
              <a:t> </a:t>
            </a:r>
            <a:r>
              <a:rPr lang="en" sz="1650" b="1" i="1">
                <a:solidFill>
                  <a:schemeClr val="dk1"/>
                </a:solidFill>
                <a:highlight>
                  <a:schemeClr val="lt1"/>
                </a:highlight>
                <a:latin typeface="Courier New"/>
                <a:ea typeface="Courier New"/>
                <a:cs typeface="Courier New"/>
                <a:sym typeface="Courier New"/>
              </a:rPr>
              <a:t>e</a:t>
            </a:r>
            <a:r>
              <a:rPr lang="en" sz="1650" b="1">
                <a:solidFill>
                  <a:srgbClr val="999999"/>
                </a:solidFill>
                <a:highlight>
                  <a:schemeClr val="lt1"/>
                </a:highlight>
                <a:latin typeface="Courier New"/>
                <a:ea typeface="Courier New"/>
                <a:cs typeface="Courier New"/>
                <a:sym typeface="Courier New"/>
              </a:rPr>
              <a:t>)</a:t>
            </a:r>
            <a:r>
              <a:rPr lang="en" sz="1650" b="1">
                <a:solidFill>
                  <a:schemeClr val="dk1"/>
                </a:solidFill>
                <a:highlight>
                  <a:schemeClr val="lt1"/>
                </a:highlight>
                <a:latin typeface="Courier New"/>
                <a:ea typeface="Courier New"/>
                <a:cs typeface="Courier New"/>
                <a:sym typeface="Courier New"/>
              </a:rPr>
              <a:t> </a:t>
            </a:r>
            <a:r>
              <a:rPr lang="en" sz="1650" b="1">
                <a:solidFill>
                  <a:srgbClr val="999999"/>
                </a:solidFill>
                <a:highlight>
                  <a:schemeClr val="lt1"/>
                </a:highlight>
                <a:latin typeface="Courier New"/>
                <a:ea typeface="Courier New"/>
                <a:cs typeface="Courier New"/>
                <a:sym typeface="Courier New"/>
              </a:rPr>
              <a:t>{</a:t>
            </a:r>
            <a:endParaRPr sz="1650" b="1">
              <a:solidFill>
                <a:schemeClr val="dk1"/>
              </a:solidFill>
              <a:highlight>
                <a:schemeClr val="lt1"/>
              </a:highlight>
              <a:latin typeface="Courier New"/>
              <a:ea typeface="Courier New"/>
              <a:cs typeface="Courier New"/>
              <a:sym typeface="Courier New"/>
            </a:endParaRPr>
          </a:p>
          <a:p>
            <a:pPr marL="457200" lvl="0" indent="0" algn="l" rtl="0">
              <a:spcBef>
                <a:spcPts val="1200"/>
              </a:spcBef>
              <a:spcAft>
                <a:spcPts val="0"/>
              </a:spcAft>
              <a:buNone/>
            </a:pPr>
            <a:r>
              <a:rPr lang="en" sz="1650" b="1">
                <a:solidFill>
                  <a:schemeClr val="dk1"/>
                </a:solidFill>
                <a:highlight>
                  <a:schemeClr val="lt1"/>
                </a:highlight>
                <a:latin typeface="Courier New"/>
                <a:ea typeface="Courier New"/>
                <a:cs typeface="Courier New"/>
                <a:sym typeface="Courier New"/>
              </a:rPr>
              <a:t>  </a:t>
            </a:r>
            <a:r>
              <a:rPr lang="en" sz="1650" b="1">
                <a:solidFill>
                  <a:srgbClr val="708090"/>
                </a:solidFill>
                <a:highlight>
                  <a:schemeClr val="lt1"/>
                </a:highlight>
                <a:latin typeface="Courier New"/>
                <a:ea typeface="Courier New"/>
                <a:cs typeface="Courier New"/>
                <a:sym typeface="Courier New"/>
              </a:rPr>
              <a:t>//  </a:t>
            </a:r>
            <a:r>
              <a:rPr lang="en" sz="1650" b="1" i="1">
                <a:solidFill>
                  <a:srgbClr val="708090"/>
                </a:solidFill>
                <a:highlight>
                  <a:schemeClr val="lt1"/>
                </a:highlight>
                <a:latin typeface="Courier New"/>
                <a:ea typeface="Courier New"/>
                <a:cs typeface="Courier New"/>
                <a:sym typeface="Courier New"/>
              </a:rPr>
              <a:t>Block of code to handle errors</a:t>
            </a:r>
            <a:endParaRPr sz="1650" b="1" i="1">
              <a:solidFill>
                <a:schemeClr val="dk1"/>
              </a:solidFill>
              <a:highlight>
                <a:schemeClr val="lt1"/>
              </a:highlight>
              <a:latin typeface="Courier New"/>
              <a:ea typeface="Courier New"/>
              <a:cs typeface="Courier New"/>
              <a:sym typeface="Courier New"/>
            </a:endParaRPr>
          </a:p>
          <a:p>
            <a:pPr marL="152400" marR="152400" lvl="0" indent="0" algn="l" rtl="0">
              <a:lnSpc>
                <a:spcPct val="150000"/>
              </a:lnSpc>
              <a:spcBef>
                <a:spcPts val="1200"/>
              </a:spcBef>
              <a:spcAft>
                <a:spcPts val="0"/>
              </a:spcAft>
              <a:buClr>
                <a:schemeClr val="dk1"/>
              </a:buClr>
              <a:buSzPts val="1100"/>
              <a:buFont typeface="Arial"/>
              <a:buNone/>
            </a:pPr>
            <a:r>
              <a:rPr lang="en" sz="1650" b="1">
                <a:solidFill>
                  <a:srgbClr val="999999"/>
                </a:solidFill>
                <a:highlight>
                  <a:schemeClr val="lt1"/>
                </a:highlight>
                <a:latin typeface="Courier New"/>
                <a:ea typeface="Courier New"/>
                <a:cs typeface="Courier New"/>
                <a:sym typeface="Courier New"/>
              </a:rPr>
              <a:t>}</a:t>
            </a:r>
            <a:endParaRPr sz="1650" b="1">
              <a:solidFill>
                <a:srgbClr val="999999"/>
              </a:solidFill>
              <a:highlight>
                <a:schemeClr val="lt1"/>
              </a:highlight>
              <a:latin typeface="Courier New"/>
              <a:ea typeface="Courier New"/>
              <a:cs typeface="Courier New"/>
              <a:sym typeface="Courier New"/>
            </a:endParaRPr>
          </a:p>
          <a:p>
            <a:pPr marL="457200" lvl="0" indent="0" algn="l" rtl="0">
              <a:spcBef>
                <a:spcPts val="1200"/>
              </a:spcBef>
              <a:spcAft>
                <a:spcPts val="1200"/>
              </a:spcAft>
              <a:buNone/>
            </a:pPr>
            <a:endParaRPr sz="3400" b="1">
              <a:highlight>
                <a:schemeClr val="lt1"/>
              </a:highlight>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43"/>
          <p:cNvSpPr txBox="1">
            <a:spLocks noGrp="1"/>
          </p:cNvSpPr>
          <p:nvPr>
            <p:ph type="body" idx="1"/>
          </p:nvPr>
        </p:nvSpPr>
        <p:spPr>
          <a:xfrm>
            <a:off x="311700" y="117275"/>
            <a:ext cx="8520600" cy="4451700"/>
          </a:xfrm>
          <a:prstGeom prst="rect">
            <a:avLst/>
          </a:prstGeom>
        </p:spPr>
        <p:txBody>
          <a:bodyPr spcFirstLastPara="1" wrap="square" lIns="91425" tIns="91425" rIns="91425" bIns="91425" anchor="t" anchorCtr="0">
            <a:normAutofit/>
          </a:bodyPr>
          <a:lstStyle/>
          <a:p>
            <a:pPr marL="457200" lvl="0" indent="-228600" algn="l" rtl="0">
              <a:spcBef>
                <a:spcPts val="1500"/>
              </a:spcBef>
              <a:spcAft>
                <a:spcPts val="0"/>
              </a:spcAft>
              <a:buClr>
                <a:srgbClr val="374151"/>
              </a:buClr>
              <a:buSzPts val="2100"/>
              <a:buFont typeface="Roboto"/>
              <a:buNone/>
            </a:pPr>
            <a:r>
              <a:rPr lang="en" sz="2100">
                <a:solidFill>
                  <a:srgbClr val="374151"/>
                </a:solidFill>
                <a:highlight>
                  <a:schemeClr val="lt1"/>
                </a:highlight>
                <a:latin typeface="Roboto"/>
                <a:ea typeface="Roboto"/>
                <a:cs typeface="Roboto"/>
                <a:sym typeface="Roboto"/>
              </a:rPr>
              <a:t>NullPointerException</a:t>
            </a:r>
            <a:endParaRPr sz="2100">
              <a:solidFill>
                <a:srgbClr val="374151"/>
              </a:solidFill>
              <a:highlight>
                <a:schemeClr val="lt1"/>
              </a:highlight>
              <a:latin typeface="Roboto"/>
              <a:ea typeface="Roboto"/>
              <a:cs typeface="Roboto"/>
              <a:sym typeface="Roboto"/>
            </a:endParaRPr>
          </a:p>
          <a:p>
            <a:pPr marL="457200" lvl="0" indent="-228600" algn="l" rtl="0">
              <a:spcBef>
                <a:spcPts val="0"/>
              </a:spcBef>
              <a:spcAft>
                <a:spcPts val="0"/>
              </a:spcAft>
              <a:buClr>
                <a:srgbClr val="374151"/>
              </a:buClr>
              <a:buSzPts val="2100"/>
              <a:buFont typeface="Roboto"/>
              <a:buNone/>
            </a:pPr>
            <a:endParaRPr sz="2100">
              <a:solidFill>
                <a:srgbClr val="374151"/>
              </a:solidFill>
              <a:highlight>
                <a:schemeClr val="lt1"/>
              </a:highlight>
              <a:latin typeface="Roboto"/>
              <a:ea typeface="Roboto"/>
              <a:cs typeface="Roboto"/>
              <a:sym typeface="Roboto"/>
            </a:endParaRPr>
          </a:p>
          <a:p>
            <a:pPr marL="457200" lvl="0" indent="-228600" algn="l" rtl="0">
              <a:spcBef>
                <a:spcPts val="0"/>
              </a:spcBef>
              <a:spcAft>
                <a:spcPts val="0"/>
              </a:spcAft>
              <a:buClr>
                <a:srgbClr val="374151"/>
              </a:buClr>
              <a:buSzPts val="2100"/>
              <a:buFont typeface="Roboto"/>
              <a:buNone/>
            </a:pPr>
            <a:r>
              <a:rPr lang="en" sz="2100">
                <a:solidFill>
                  <a:srgbClr val="374151"/>
                </a:solidFill>
                <a:highlight>
                  <a:schemeClr val="lt1"/>
                </a:highlight>
                <a:latin typeface="Roboto"/>
                <a:ea typeface="Roboto"/>
                <a:cs typeface="Roboto"/>
                <a:sym typeface="Roboto"/>
              </a:rPr>
              <a:t>ArrayIndexOutOfBoundsException</a:t>
            </a:r>
            <a:endParaRPr sz="2100">
              <a:solidFill>
                <a:srgbClr val="374151"/>
              </a:solidFill>
              <a:highlight>
                <a:schemeClr val="lt1"/>
              </a:highlight>
              <a:latin typeface="Roboto"/>
              <a:ea typeface="Roboto"/>
              <a:cs typeface="Roboto"/>
              <a:sym typeface="Roboto"/>
            </a:endParaRPr>
          </a:p>
          <a:p>
            <a:pPr marL="457200" lvl="0" indent="-228600" algn="l" rtl="0">
              <a:spcBef>
                <a:spcPts val="0"/>
              </a:spcBef>
              <a:spcAft>
                <a:spcPts val="0"/>
              </a:spcAft>
              <a:buClr>
                <a:srgbClr val="374151"/>
              </a:buClr>
              <a:buSzPts val="2100"/>
              <a:buFont typeface="Roboto"/>
              <a:buNone/>
            </a:pPr>
            <a:endParaRPr sz="2100">
              <a:solidFill>
                <a:srgbClr val="374151"/>
              </a:solidFill>
              <a:highlight>
                <a:schemeClr val="lt1"/>
              </a:highlight>
              <a:latin typeface="Roboto"/>
              <a:ea typeface="Roboto"/>
              <a:cs typeface="Roboto"/>
              <a:sym typeface="Roboto"/>
            </a:endParaRPr>
          </a:p>
          <a:p>
            <a:pPr marL="457200" lvl="0" indent="-228600" algn="l" rtl="0">
              <a:spcBef>
                <a:spcPts val="0"/>
              </a:spcBef>
              <a:spcAft>
                <a:spcPts val="0"/>
              </a:spcAft>
              <a:buClr>
                <a:srgbClr val="374151"/>
              </a:buClr>
              <a:buSzPts val="2100"/>
              <a:buFont typeface="Roboto"/>
              <a:buNone/>
            </a:pPr>
            <a:r>
              <a:rPr lang="en" sz="2100">
                <a:solidFill>
                  <a:srgbClr val="374151"/>
                </a:solidFill>
                <a:highlight>
                  <a:schemeClr val="lt1"/>
                </a:highlight>
                <a:latin typeface="Roboto"/>
                <a:ea typeface="Roboto"/>
                <a:cs typeface="Roboto"/>
                <a:sym typeface="Roboto"/>
              </a:rPr>
              <a:t>FileNotFoundException</a:t>
            </a:r>
            <a:endParaRPr sz="2100">
              <a:solidFill>
                <a:srgbClr val="374151"/>
              </a:solidFill>
              <a:highlight>
                <a:schemeClr val="lt1"/>
              </a:highlight>
              <a:latin typeface="Roboto"/>
              <a:ea typeface="Roboto"/>
              <a:cs typeface="Roboto"/>
              <a:sym typeface="Roboto"/>
            </a:endParaRPr>
          </a:p>
          <a:p>
            <a:pPr marL="457200" lvl="0" indent="-228600" algn="l" rtl="0">
              <a:spcBef>
                <a:spcPts val="0"/>
              </a:spcBef>
              <a:spcAft>
                <a:spcPts val="0"/>
              </a:spcAft>
              <a:buClr>
                <a:srgbClr val="374151"/>
              </a:buClr>
              <a:buSzPts val="2100"/>
              <a:buFont typeface="Roboto"/>
              <a:buNone/>
            </a:pPr>
            <a:endParaRPr sz="2100">
              <a:solidFill>
                <a:srgbClr val="374151"/>
              </a:solidFill>
              <a:highlight>
                <a:schemeClr val="lt1"/>
              </a:highlight>
              <a:latin typeface="Roboto"/>
              <a:ea typeface="Roboto"/>
              <a:cs typeface="Roboto"/>
              <a:sym typeface="Roboto"/>
            </a:endParaRPr>
          </a:p>
          <a:p>
            <a:pPr marL="457200" lvl="0" indent="-228600" algn="l" rtl="0">
              <a:spcBef>
                <a:spcPts val="0"/>
              </a:spcBef>
              <a:spcAft>
                <a:spcPts val="0"/>
              </a:spcAft>
              <a:buClr>
                <a:srgbClr val="374151"/>
              </a:buClr>
              <a:buSzPts val="2100"/>
              <a:buFont typeface="Roboto"/>
              <a:buNone/>
            </a:pPr>
            <a:r>
              <a:rPr lang="en" sz="2100" b="1">
                <a:solidFill>
                  <a:srgbClr val="374151"/>
                </a:solidFill>
                <a:highlight>
                  <a:schemeClr val="lt1"/>
                </a:highlight>
                <a:latin typeface="Roboto"/>
                <a:ea typeface="Roboto"/>
                <a:cs typeface="Roboto"/>
                <a:sym typeface="Roboto"/>
              </a:rPr>
              <a:t>IOException</a:t>
            </a:r>
            <a:endParaRPr sz="2100" b="1">
              <a:solidFill>
                <a:srgbClr val="374151"/>
              </a:solidFill>
              <a:highlight>
                <a:schemeClr val="lt1"/>
              </a:highlight>
              <a:latin typeface="Roboto"/>
              <a:ea typeface="Roboto"/>
              <a:cs typeface="Roboto"/>
              <a:sym typeface="Roboto"/>
            </a:endParaRPr>
          </a:p>
          <a:p>
            <a:pPr marL="457200" lvl="0" indent="-228600" algn="l" rtl="0">
              <a:spcBef>
                <a:spcPts val="0"/>
              </a:spcBef>
              <a:spcAft>
                <a:spcPts val="0"/>
              </a:spcAft>
              <a:buClr>
                <a:srgbClr val="374151"/>
              </a:buClr>
              <a:buSzPts val="2100"/>
              <a:buFont typeface="Roboto"/>
              <a:buNone/>
            </a:pPr>
            <a:endParaRPr sz="2100">
              <a:solidFill>
                <a:srgbClr val="374151"/>
              </a:solidFill>
              <a:highlight>
                <a:schemeClr val="lt1"/>
              </a:highlight>
              <a:latin typeface="Roboto"/>
              <a:ea typeface="Roboto"/>
              <a:cs typeface="Roboto"/>
              <a:sym typeface="Roboto"/>
            </a:endParaRPr>
          </a:p>
          <a:p>
            <a:pPr marL="457200" lvl="0" indent="-228600" algn="l" rtl="0">
              <a:spcBef>
                <a:spcPts val="0"/>
              </a:spcBef>
              <a:spcAft>
                <a:spcPts val="0"/>
              </a:spcAft>
              <a:buClr>
                <a:srgbClr val="374151"/>
              </a:buClr>
              <a:buSzPts val="2100"/>
              <a:buFont typeface="Roboto"/>
              <a:buNone/>
            </a:pPr>
            <a:r>
              <a:rPr lang="en" sz="2100">
                <a:solidFill>
                  <a:srgbClr val="374151"/>
                </a:solidFill>
                <a:highlight>
                  <a:schemeClr val="lt1"/>
                </a:highlight>
                <a:latin typeface="Roboto"/>
                <a:ea typeface="Roboto"/>
                <a:cs typeface="Roboto"/>
                <a:sym typeface="Roboto"/>
              </a:rPr>
              <a:t>NumberFormatException</a:t>
            </a:r>
            <a:endParaRPr sz="2100">
              <a:solidFill>
                <a:srgbClr val="374151"/>
              </a:solidFill>
              <a:highlight>
                <a:schemeClr val="lt1"/>
              </a:highlight>
              <a:latin typeface="Roboto"/>
              <a:ea typeface="Roboto"/>
              <a:cs typeface="Roboto"/>
              <a:sym typeface="Roboto"/>
            </a:endParaRPr>
          </a:p>
          <a:p>
            <a:pPr marL="457200" lvl="0" indent="-228600" algn="l" rtl="0">
              <a:spcBef>
                <a:spcPts val="0"/>
              </a:spcBef>
              <a:spcAft>
                <a:spcPts val="0"/>
              </a:spcAft>
              <a:buClr>
                <a:srgbClr val="374151"/>
              </a:buClr>
              <a:buSzPts val="2100"/>
              <a:buFont typeface="Roboto"/>
              <a:buNone/>
            </a:pPr>
            <a:endParaRPr sz="2100">
              <a:solidFill>
                <a:srgbClr val="374151"/>
              </a:solidFill>
              <a:highlight>
                <a:schemeClr val="lt1"/>
              </a:highlight>
              <a:latin typeface="Roboto"/>
              <a:ea typeface="Roboto"/>
              <a:cs typeface="Roboto"/>
              <a:sym typeface="Roboto"/>
            </a:endParaRPr>
          </a:p>
          <a:p>
            <a:pPr marL="457200" lvl="0" indent="-228600" algn="l" rtl="0">
              <a:spcBef>
                <a:spcPts val="0"/>
              </a:spcBef>
              <a:spcAft>
                <a:spcPts val="0"/>
              </a:spcAft>
              <a:buClr>
                <a:srgbClr val="374151"/>
              </a:buClr>
              <a:buSzPts val="2100"/>
              <a:buFont typeface="Roboto"/>
              <a:buNone/>
            </a:pPr>
            <a:r>
              <a:rPr lang="en" sz="2100">
                <a:solidFill>
                  <a:srgbClr val="374151"/>
                </a:solidFill>
                <a:highlight>
                  <a:schemeClr val="lt1"/>
                </a:highlight>
                <a:latin typeface="Roboto"/>
                <a:ea typeface="Roboto"/>
                <a:cs typeface="Roboto"/>
                <a:sym typeface="Roboto"/>
              </a:rPr>
              <a:t>ClassCastException</a:t>
            </a:r>
            <a:endParaRPr sz="2700">
              <a:highlight>
                <a:schemeClr val="lt1"/>
              </a:highlight>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144"/>
          <p:cNvSpPr txBox="1">
            <a:spLocks noGrp="1"/>
          </p:cNvSpPr>
          <p:nvPr>
            <p:ph type="body" idx="1"/>
          </p:nvPr>
        </p:nvSpPr>
        <p:spPr>
          <a:xfrm>
            <a:off x="166000" y="374275"/>
            <a:ext cx="8520600" cy="4129500"/>
          </a:xfrm>
          <a:prstGeom prst="rect">
            <a:avLst/>
          </a:prstGeom>
        </p:spPr>
        <p:txBody>
          <a:bodyPr spcFirstLastPara="1" wrap="square" lIns="91425" tIns="91425" rIns="91425" bIns="91425" anchor="t" anchorCtr="0">
            <a:noAutofit/>
          </a:bodyPr>
          <a:lstStyle/>
          <a:p>
            <a:pPr marL="457200" lvl="0" indent="-228600" algn="l" rtl="0">
              <a:spcBef>
                <a:spcPts val="1500"/>
              </a:spcBef>
              <a:spcAft>
                <a:spcPts val="0"/>
              </a:spcAft>
              <a:buClr>
                <a:schemeClr val="dk1"/>
              </a:buClr>
              <a:buSzPts val="2300"/>
              <a:buFont typeface="Roboto"/>
              <a:buNone/>
            </a:pPr>
            <a:r>
              <a:rPr lang="en" sz="2300">
                <a:solidFill>
                  <a:schemeClr val="dk1"/>
                </a:solidFill>
                <a:highlight>
                  <a:schemeClr val="lt1"/>
                </a:highlight>
                <a:latin typeface="Roboto"/>
                <a:ea typeface="Roboto"/>
                <a:cs typeface="Roboto"/>
                <a:sym typeface="Roboto"/>
              </a:rPr>
              <a:t>ArithmeticException</a:t>
            </a:r>
            <a:endParaRPr sz="2300">
              <a:solidFill>
                <a:schemeClr val="dk1"/>
              </a:solidFill>
              <a:highlight>
                <a:schemeClr val="lt1"/>
              </a:highlight>
              <a:latin typeface="Roboto"/>
              <a:ea typeface="Roboto"/>
              <a:cs typeface="Roboto"/>
              <a:sym typeface="Roboto"/>
            </a:endParaRPr>
          </a:p>
          <a:p>
            <a:pPr marL="457200" lvl="0" indent="-228600" algn="l" rtl="0">
              <a:spcBef>
                <a:spcPts val="0"/>
              </a:spcBef>
              <a:spcAft>
                <a:spcPts val="0"/>
              </a:spcAft>
              <a:buClr>
                <a:schemeClr val="dk1"/>
              </a:buClr>
              <a:buSzPts val="2300"/>
              <a:buFont typeface="Roboto"/>
              <a:buNone/>
            </a:pPr>
            <a:endParaRPr sz="2300">
              <a:solidFill>
                <a:schemeClr val="dk1"/>
              </a:solidFill>
              <a:highlight>
                <a:schemeClr val="lt1"/>
              </a:highlight>
              <a:latin typeface="Roboto"/>
              <a:ea typeface="Roboto"/>
              <a:cs typeface="Roboto"/>
              <a:sym typeface="Roboto"/>
            </a:endParaRPr>
          </a:p>
          <a:p>
            <a:pPr marL="457200" lvl="0" indent="-228600" algn="l" rtl="0">
              <a:spcBef>
                <a:spcPts val="0"/>
              </a:spcBef>
              <a:spcAft>
                <a:spcPts val="0"/>
              </a:spcAft>
              <a:buClr>
                <a:schemeClr val="dk1"/>
              </a:buClr>
              <a:buSzPts val="2300"/>
              <a:buFont typeface="Roboto"/>
              <a:buNone/>
            </a:pPr>
            <a:r>
              <a:rPr lang="en" sz="2300">
                <a:solidFill>
                  <a:schemeClr val="dk1"/>
                </a:solidFill>
                <a:highlight>
                  <a:schemeClr val="lt1"/>
                </a:highlight>
                <a:latin typeface="Roboto"/>
                <a:ea typeface="Roboto"/>
                <a:cs typeface="Roboto"/>
                <a:sym typeface="Roboto"/>
              </a:rPr>
              <a:t>IllegalArgumentException</a:t>
            </a:r>
            <a:endParaRPr sz="2300">
              <a:solidFill>
                <a:schemeClr val="dk1"/>
              </a:solidFill>
              <a:highlight>
                <a:schemeClr val="lt1"/>
              </a:highlight>
              <a:latin typeface="Roboto"/>
              <a:ea typeface="Roboto"/>
              <a:cs typeface="Roboto"/>
              <a:sym typeface="Roboto"/>
            </a:endParaRPr>
          </a:p>
          <a:p>
            <a:pPr marL="457200" lvl="0" indent="-228600" algn="l" rtl="0">
              <a:spcBef>
                <a:spcPts val="0"/>
              </a:spcBef>
              <a:spcAft>
                <a:spcPts val="0"/>
              </a:spcAft>
              <a:buClr>
                <a:schemeClr val="dk1"/>
              </a:buClr>
              <a:buSzPts val="2300"/>
              <a:buFont typeface="Roboto"/>
              <a:buNone/>
            </a:pPr>
            <a:endParaRPr sz="2300">
              <a:solidFill>
                <a:schemeClr val="dk1"/>
              </a:solidFill>
              <a:highlight>
                <a:schemeClr val="lt1"/>
              </a:highlight>
              <a:latin typeface="Roboto"/>
              <a:ea typeface="Roboto"/>
              <a:cs typeface="Roboto"/>
              <a:sym typeface="Roboto"/>
            </a:endParaRPr>
          </a:p>
          <a:p>
            <a:pPr marL="457200" lvl="0" indent="-228600" algn="l" rtl="0">
              <a:spcBef>
                <a:spcPts val="0"/>
              </a:spcBef>
              <a:spcAft>
                <a:spcPts val="0"/>
              </a:spcAft>
              <a:buClr>
                <a:schemeClr val="dk1"/>
              </a:buClr>
              <a:buSzPts val="2300"/>
              <a:buFont typeface="Roboto"/>
              <a:buNone/>
            </a:pPr>
            <a:r>
              <a:rPr lang="en" sz="2300">
                <a:solidFill>
                  <a:schemeClr val="dk1"/>
                </a:solidFill>
                <a:highlight>
                  <a:schemeClr val="lt1"/>
                </a:highlight>
                <a:latin typeface="Roboto"/>
                <a:ea typeface="Roboto"/>
                <a:cs typeface="Roboto"/>
                <a:sym typeface="Roboto"/>
              </a:rPr>
              <a:t>RuntimeException</a:t>
            </a:r>
            <a:endParaRPr sz="2300">
              <a:solidFill>
                <a:schemeClr val="dk1"/>
              </a:solidFill>
              <a:highlight>
                <a:schemeClr val="lt1"/>
              </a:highlight>
              <a:latin typeface="Roboto"/>
              <a:ea typeface="Roboto"/>
              <a:cs typeface="Roboto"/>
              <a:sym typeface="Roboto"/>
            </a:endParaRPr>
          </a:p>
          <a:p>
            <a:pPr marL="457200" lvl="0" indent="-228600" algn="l" rtl="0">
              <a:spcBef>
                <a:spcPts val="0"/>
              </a:spcBef>
              <a:spcAft>
                <a:spcPts val="0"/>
              </a:spcAft>
              <a:buClr>
                <a:schemeClr val="dk1"/>
              </a:buClr>
              <a:buSzPts val="2300"/>
              <a:buFont typeface="Roboto"/>
              <a:buNone/>
            </a:pPr>
            <a:endParaRPr sz="2300">
              <a:solidFill>
                <a:schemeClr val="dk1"/>
              </a:solidFill>
              <a:highlight>
                <a:schemeClr val="lt1"/>
              </a:highlight>
              <a:latin typeface="Roboto"/>
              <a:ea typeface="Roboto"/>
              <a:cs typeface="Roboto"/>
              <a:sym typeface="Roboto"/>
            </a:endParaRPr>
          </a:p>
          <a:p>
            <a:pPr marL="457200" lvl="0" indent="-228600" algn="l" rtl="0">
              <a:spcBef>
                <a:spcPts val="0"/>
              </a:spcBef>
              <a:spcAft>
                <a:spcPts val="0"/>
              </a:spcAft>
              <a:buClr>
                <a:schemeClr val="dk1"/>
              </a:buClr>
              <a:buSzPts val="2300"/>
              <a:buFont typeface="Roboto"/>
              <a:buNone/>
            </a:pPr>
            <a:r>
              <a:rPr lang="en" sz="2300" b="1">
                <a:solidFill>
                  <a:schemeClr val="dk1"/>
                </a:solidFill>
                <a:highlight>
                  <a:schemeClr val="lt1"/>
                </a:highlight>
                <a:latin typeface="Roboto"/>
                <a:ea typeface="Roboto"/>
                <a:cs typeface="Roboto"/>
                <a:sym typeface="Roboto"/>
              </a:rPr>
              <a:t>InterruptedException</a:t>
            </a:r>
            <a:endParaRPr sz="2300" b="1">
              <a:solidFill>
                <a:schemeClr val="dk1"/>
              </a:solidFill>
              <a:highlight>
                <a:schemeClr val="lt1"/>
              </a:highlight>
              <a:latin typeface="Roboto"/>
              <a:ea typeface="Roboto"/>
              <a:cs typeface="Roboto"/>
              <a:sym typeface="Roboto"/>
            </a:endParaRPr>
          </a:p>
          <a:p>
            <a:pPr marL="457200" lvl="0" indent="-228600" algn="l" rtl="0">
              <a:spcBef>
                <a:spcPts val="0"/>
              </a:spcBef>
              <a:spcAft>
                <a:spcPts val="0"/>
              </a:spcAft>
              <a:buClr>
                <a:schemeClr val="dk1"/>
              </a:buClr>
              <a:buSzPts val="2300"/>
              <a:buFont typeface="Roboto"/>
              <a:buNone/>
            </a:pPr>
            <a:endParaRPr sz="2300">
              <a:solidFill>
                <a:schemeClr val="dk1"/>
              </a:solidFill>
              <a:highlight>
                <a:schemeClr val="lt1"/>
              </a:highlight>
              <a:latin typeface="Roboto"/>
              <a:ea typeface="Roboto"/>
              <a:cs typeface="Roboto"/>
              <a:sym typeface="Roboto"/>
            </a:endParaRPr>
          </a:p>
          <a:p>
            <a:pPr marL="457200" lvl="0" indent="-228600" algn="l" rtl="0">
              <a:spcBef>
                <a:spcPts val="0"/>
              </a:spcBef>
              <a:spcAft>
                <a:spcPts val="0"/>
              </a:spcAft>
              <a:buClr>
                <a:schemeClr val="dk1"/>
              </a:buClr>
              <a:buSzPts val="2300"/>
              <a:buFont typeface="Roboto"/>
              <a:buNone/>
            </a:pPr>
            <a:r>
              <a:rPr lang="en" sz="2300">
                <a:solidFill>
                  <a:schemeClr val="dk1"/>
                </a:solidFill>
                <a:highlight>
                  <a:schemeClr val="lt1"/>
                </a:highlight>
                <a:latin typeface="Roboto"/>
                <a:ea typeface="Roboto"/>
                <a:cs typeface="Roboto"/>
                <a:sym typeface="Roboto"/>
              </a:rPr>
              <a:t>ConcurrentModificationException</a:t>
            </a:r>
            <a:endParaRPr sz="2300">
              <a:solidFill>
                <a:schemeClr val="dk1"/>
              </a:solidFill>
              <a:highlight>
                <a:schemeClr val="lt1"/>
              </a:highlight>
              <a:latin typeface="Roboto"/>
              <a:ea typeface="Roboto"/>
              <a:cs typeface="Roboto"/>
              <a:sym typeface="Roboto"/>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Without try-catch</a:t>
            </a:r>
            <a:endParaRPr/>
          </a:p>
        </p:txBody>
      </p:sp>
      <p:sp>
        <p:nvSpPr>
          <p:cNvPr id="879" name="Google Shape;879;p1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900"/>
              <a:t>.</a:t>
            </a:r>
            <a:endParaRPr sz="2900"/>
          </a:p>
        </p:txBody>
      </p:sp>
      <p:pic>
        <p:nvPicPr>
          <p:cNvPr id="880" name="Google Shape;880;p145"/>
          <p:cNvPicPr preferRelativeResize="0"/>
          <p:nvPr/>
        </p:nvPicPr>
        <p:blipFill>
          <a:blip r:embed="rId3">
            <a:alphaModFix/>
          </a:blip>
          <a:stretch>
            <a:fillRect/>
          </a:stretch>
        </p:blipFill>
        <p:spPr>
          <a:xfrm>
            <a:off x="311701" y="1017725"/>
            <a:ext cx="6654075" cy="4116543"/>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With try-catch</a:t>
            </a:r>
            <a:endParaRPr/>
          </a:p>
        </p:txBody>
      </p:sp>
      <p:sp>
        <p:nvSpPr>
          <p:cNvPr id="886" name="Google Shape;886;p1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900"/>
              <a:t>.</a:t>
            </a:r>
            <a:endParaRPr sz="2900"/>
          </a:p>
        </p:txBody>
      </p:sp>
      <p:pic>
        <p:nvPicPr>
          <p:cNvPr id="887" name="Google Shape;887;p146"/>
          <p:cNvPicPr preferRelativeResize="0"/>
          <p:nvPr/>
        </p:nvPicPr>
        <p:blipFill>
          <a:blip r:embed="rId3">
            <a:alphaModFix/>
          </a:blip>
          <a:stretch>
            <a:fillRect/>
          </a:stretch>
        </p:blipFill>
        <p:spPr>
          <a:xfrm>
            <a:off x="572600" y="1336973"/>
            <a:ext cx="7268202" cy="362925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1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Finally? </a:t>
            </a:r>
            <a:endParaRPr/>
          </a:p>
        </p:txBody>
      </p:sp>
      <p:sp>
        <p:nvSpPr>
          <p:cNvPr id="893" name="Google Shape;893;p1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450">
                <a:solidFill>
                  <a:schemeClr val="dk1"/>
                </a:solidFill>
                <a:highlight>
                  <a:srgbClr val="FFFFFF"/>
                </a:highlight>
                <a:latin typeface="Verdana"/>
                <a:ea typeface="Verdana"/>
                <a:cs typeface="Verdana"/>
                <a:sym typeface="Verdana"/>
              </a:rPr>
              <a:t>The </a:t>
            </a:r>
            <a:r>
              <a:rPr lang="en" sz="1500">
                <a:solidFill>
                  <a:srgbClr val="DC143C"/>
                </a:solidFill>
                <a:highlight>
                  <a:srgbClr val="FFFFFF"/>
                </a:highlight>
                <a:latin typeface="Courier New"/>
                <a:ea typeface="Courier New"/>
                <a:cs typeface="Courier New"/>
                <a:sym typeface="Courier New"/>
              </a:rPr>
              <a:t>finally</a:t>
            </a:r>
            <a:r>
              <a:rPr lang="en" sz="1450">
                <a:solidFill>
                  <a:schemeClr val="dk1"/>
                </a:solidFill>
                <a:highlight>
                  <a:srgbClr val="FFFFFF"/>
                </a:highlight>
                <a:latin typeface="Verdana"/>
                <a:ea typeface="Verdana"/>
                <a:cs typeface="Verdana"/>
                <a:sym typeface="Verdana"/>
              </a:rPr>
              <a:t> statement lets you execute code, after </a:t>
            </a:r>
            <a:r>
              <a:rPr lang="en" sz="1500">
                <a:solidFill>
                  <a:srgbClr val="DC143C"/>
                </a:solidFill>
                <a:highlight>
                  <a:srgbClr val="FFFFFF"/>
                </a:highlight>
                <a:latin typeface="Courier New"/>
                <a:ea typeface="Courier New"/>
                <a:cs typeface="Courier New"/>
                <a:sym typeface="Courier New"/>
              </a:rPr>
              <a:t>try...catch</a:t>
            </a:r>
            <a:r>
              <a:rPr lang="en" sz="1450">
                <a:solidFill>
                  <a:schemeClr val="dk1"/>
                </a:solidFill>
                <a:highlight>
                  <a:srgbClr val="FFFFFF"/>
                </a:highlight>
                <a:latin typeface="Verdana"/>
                <a:ea typeface="Verdana"/>
                <a:cs typeface="Verdana"/>
                <a:sym typeface="Verdana"/>
              </a:rPr>
              <a:t>, regardless of the result:</a:t>
            </a:r>
            <a:endParaRPr sz="1450">
              <a:solidFill>
                <a:schemeClr val="dk1"/>
              </a:solidFill>
              <a:highlight>
                <a:srgbClr val="FFFFFF"/>
              </a:highlight>
              <a:latin typeface="Verdana"/>
              <a:ea typeface="Verdana"/>
              <a:cs typeface="Verdana"/>
              <a:sym typeface="Verdana"/>
            </a:endParaRPr>
          </a:p>
          <a:p>
            <a:pPr marL="457200" lvl="0" indent="0" algn="l" rtl="0">
              <a:spcBef>
                <a:spcPts val="1400"/>
              </a:spcBef>
              <a:spcAft>
                <a:spcPts val="1200"/>
              </a:spcAft>
              <a:buNone/>
            </a:pPr>
            <a:endParaRPr sz="3200"/>
          </a:p>
        </p:txBody>
      </p:sp>
      <p:pic>
        <p:nvPicPr>
          <p:cNvPr id="894" name="Google Shape;894;p147"/>
          <p:cNvPicPr preferRelativeResize="0"/>
          <p:nvPr/>
        </p:nvPicPr>
        <p:blipFill>
          <a:blip r:embed="rId3">
            <a:alphaModFix/>
          </a:blip>
          <a:stretch>
            <a:fillRect/>
          </a:stretch>
        </p:blipFill>
        <p:spPr>
          <a:xfrm>
            <a:off x="657000" y="1828050"/>
            <a:ext cx="7933000" cy="3246024"/>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1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Throw</a:t>
            </a:r>
            <a:endParaRPr/>
          </a:p>
        </p:txBody>
      </p:sp>
      <p:sp>
        <p:nvSpPr>
          <p:cNvPr id="900" name="Google Shape;900;p1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900"/>
              <a:t>.</a:t>
            </a:r>
            <a:endParaRPr sz="2900"/>
          </a:p>
        </p:txBody>
      </p:sp>
      <p:pic>
        <p:nvPicPr>
          <p:cNvPr id="901" name="Google Shape;901;p148"/>
          <p:cNvPicPr preferRelativeResize="0"/>
          <p:nvPr/>
        </p:nvPicPr>
        <p:blipFill>
          <a:blip r:embed="rId3">
            <a:alphaModFix/>
          </a:blip>
          <a:stretch>
            <a:fillRect/>
          </a:stretch>
        </p:blipFill>
        <p:spPr>
          <a:xfrm>
            <a:off x="311700" y="1152475"/>
            <a:ext cx="8192876" cy="3249324"/>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Throws</a:t>
            </a:r>
            <a:endParaRPr/>
          </a:p>
        </p:txBody>
      </p:sp>
      <p:sp>
        <p:nvSpPr>
          <p:cNvPr id="907" name="Google Shape;907;p1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333333"/>
                </a:solidFill>
                <a:highlight>
                  <a:srgbClr val="FFFFFF"/>
                </a:highlight>
                <a:latin typeface="Roboto"/>
                <a:ea typeface="Roboto"/>
                <a:cs typeface="Roboto"/>
                <a:sym typeface="Roboto"/>
              </a:rPr>
              <a:t>The </a:t>
            </a:r>
            <a:r>
              <a:rPr lang="en" sz="1600" b="1">
                <a:solidFill>
                  <a:srgbClr val="333333"/>
                </a:solidFill>
                <a:highlight>
                  <a:srgbClr val="FFFFFF"/>
                </a:highlight>
                <a:latin typeface="Roboto"/>
                <a:ea typeface="Roboto"/>
                <a:cs typeface="Roboto"/>
                <a:sym typeface="Roboto"/>
              </a:rPr>
              <a:t>Java throws keyword</a:t>
            </a:r>
            <a:r>
              <a:rPr lang="en" sz="1600">
                <a:solidFill>
                  <a:srgbClr val="333333"/>
                </a:solidFill>
                <a:highlight>
                  <a:srgbClr val="FFFFFF"/>
                </a:highlight>
                <a:latin typeface="Roboto"/>
                <a:ea typeface="Roboto"/>
                <a:cs typeface="Roboto"/>
                <a:sym typeface="Roboto"/>
              </a:rPr>
              <a:t> is used to declare an exception. It gives an information to the programmer that there may occur an exception. So, it is better for the programmer to provide the exception handling code so that the normal flow of the program can be maintained.</a:t>
            </a:r>
            <a:endParaRPr sz="1600">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endParaRPr sz="1600">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Clr>
                <a:schemeClr val="dk1"/>
              </a:buClr>
              <a:buSzPts val="1100"/>
              <a:buFont typeface="Arial"/>
              <a:buNone/>
            </a:pPr>
            <a:r>
              <a:rPr lang="en" sz="1500">
                <a:solidFill>
                  <a:srgbClr val="0033B3"/>
                </a:solidFill>
                <a:highlight>
                  <a:srgbClr val="FFFFFF"/>
                </a:highlight>
                <a:latin typeface="Courier New"/>
                <a:ea typeface="Courier New"/>
                <a:cs typeface="Courier New"/>
                <a:sym typeface="Courier New"/>
              </a:rPr>
              <a:t>public void </a:t>
            </a:r>
            <a:r>
              <a:rPr lang="en" sz="1500">
                <a:solidFill>
                  <a:srgbClr val="00627A"/>
                </a:solidFill>
                <a:highlight>
                  <a:srgbClr val="FFFFFF"/>
                </a:highlight>
                <a:latin typeface="Courier New"/>
                <a:ea typeface="Courier New"/>
                <a:cs typeface="Courier New"/>
                <a:sym typeface="Courier New"/>
              </a:rPr>
              <a:t>someMethod</a:t>
            </a:r>
            <a:r>
              <a:rPr lang="en" sz="1500">
                <a:solidFill>
                  <a:srgbClr val="080808"/>
                </a:solidFill>
                <a:highlight>
                  <a:srgbClr val="FFFFFF"/>
                </a:highlight>
                <a:latin typeface="Courier New"/>
                <a:ea typeface="Courier New"/>
                <a:cs typeface="Courier New"/>
                <a:sym typeface="Courier New"/>
              </a:rPr>
              <a:t>() </a:t>
            </a:r>
            <a:r>
              <a:rPr lang="en" sz="1500">
                <a:solidFill>
                  <a:srgbClr val="0033B3"/>
                </a:solidFill>
                <a:highlight>
                  <a:srgbClr val="FFFFFF"/>
                </a:highlight>
                <a:latin typeface="Courier New"/>
                <a:ea typeface="Courier New"/>
                <a:cs typeface="Courier New"/>
                <a:sym typeface="Courier New"/>
              </a:rPr>
              <a:t>throws </a:t>
            </a:r>
            <a:r>
              <a:rPr lang="en" sz="1500">
                <a:solidFill>
                  <a:srgbClr val="080808"/>
                </a:solidFill>
                <a:highlight>
                  <a:srgbClr val="FFFFFF"/>
                </a:highlight>
                <a:latin typeface="Courier New"/>
                <a:ea typeface="Courier New"/>
                <a:cs typeface="Courier New"/>
                <a:sym typeface="Courier New"/>
              </a:rPr>
              <a:t>SomeExceptionType {</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   </a:t>
            </a:r>
            <a:r>
              <a:rPr lang="en" sz="1500" i="1">
                <a:solidFill>
                  <a:srgbClr val="8C8C8C"/>
                </a:solidFill>
                <a:highlight>
                  <a:srgbClr val="FFFFFF"/>
                </a:highlight>
                <a:latin typeface="Courier New"/>
                <a:ea typeface="Courier New"/>
                <a:cs typeface="Courier New"/>
                <a:sym typeface="Courier New"/>
              </a:rPr>
              <a:t>// Method code that might throw SomeExceptionType</a:t>
            </a:r>
            <a:endParaRPr sz="1500" i="1">
              <a:solidFill>
                <a:srgbClr val="8C8C8C"/>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1200"/>
              </a:spcAft>
              <a:buNone/>
            </a:pPr>
            <a:endParaRPr sz="1600">
              <a:solidFill>
                <a:srgbClr val="333333"/>
              </a:solidFill>
              <a:highlight>
                <a:srgbClr val="FFFFFF"/>
              </a:highlight>
              <a:latin typeface="Roboto"/>
              <a:ea typeface="Roboto"/>
              <a:cs typeface="Roboto"/>
              <a:sym typeface="Roboto"/>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highlight>
                  <a:srgbClr val="FFFF00"/>
                </a:highlight>
              </a:rPr>
              <a:t>Important interview question</a:t>
            </a:r>
            <a:endParaRPr>
              <a:highlight>
                <a:srgbClr val="FFFF00"/>
              </a:highlight>
            </a:endParaRPr>
          </a:p>
        </p:txBody>
      </p:sp>
      <p:sp>
        <p:nvSpPr>
          <p:cNvPr id="913" name="Google Shape;913;p150"/>
          <p:cNvSpPr txBox="1">
            <a:spLocks noGrp="1"/>
          </p:cNvSpPr>
          <p:nvPr>
            <p:ph type="body" idx="1"/>
          </p:nvPr>
        </p:nvSpPr>
        <p:spPr>
          <a:xfrm>
            <a:off x="65400" y="11326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Throw vs Throws?</a:t>
            </a:r>
            <a:endParaRPr/>
          </a:p>
          <a:p>
            <a:pPr marL="0" lvl="0" indent="0" algn="l" rtl="0">
              <a:spcBef>
                <a:spcPts val="1200"/>
              </a:spcBef>
              <a:spcAft>
                <a:spcPts val="0"/>
              </a:spcAft>
              <a:buNone/>
            </a:pPr>
            <a:r>
              <a:rPr lang="en"/>
              <a:t>Final vs Finally vs Finalize? </a:t>
            </a:r>
            <a:endParaRPr/>
          </a:p>
          <a:p>
            <a:pPr marL="0" lvl="0" indent="0" algn="l" rtl="0">
              <a:spcBef>
                <a:spcPts val="1200"/>
              </a:spcBef>
              <a:spcAft>
                <a:spcPts val="1200"/>
              </a:spcAft>
              <a:buNone/>
            </a:pPr>
            <a:r>
              <a:rPr lang="en"/>
              <a:t>String vs StringBuilder vs StringBuffer?</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File Handling</a:t>
            </a:r>
            <a:endParaRPr/>
          </a:p>
        </p:txBody>
      </p:sp>
      <p:sp>
        <p:nvSpPr>
          <p:cNvPr id="919" name="Google Shape;919;p1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chemeClr val="dk1"/>
                </a:solidFill>
                <a:highlight>
                  <a:srgbClr val="FFFFFF"/>
                </a:highlight>
                <a:latin typeface="Verdana"/>
                <a:ea typeface="Verdana"/>
                <a:cs typeface="Verdana"/>
                <a:sym typeface="Verdana"/>
              </a:rPr>
              <a:t>Java has several methods for creating, reading, updating, and deleting files.</a:t>
            </a:r>
            <a:endParaRPr sz="1400">
              <a:solidFill>
                <a:schemeClr val="dk1"/>
              </a:solidFill>
              <a:highlight>
                <a:srgbClr val="FFFFFF"/>
              </a:highlight>
              <a:latin typeface="Verdana"/>
              <a:ea typeface="Verdana"/>
              <a:cs typeface="Verdana"/>
              <a:sym typeface="Verdana"/>
            </a:endParaRPr>
          </a:p>
          <a:p>
            <a:pPr marL="0" lvl="0" indent="0" algn="l" rtl="0">
              <a:spcBef>
                <a:spcPts val="1200"/>
              </a:spcBef>
              <a:spcAft>
                <a:spcPts val="0"/>
              </a:spcAft>
              <a:buNone/>
            </a:pPr>
            <a:endParaRPr sz="1400">
              <a:solidFill>
                <a:schemeClr val="dk1"/>
              </a:solidFill>
              <a:highlight>
                <a:srgbClr val="FFFFFF"/>
              </a:highlight>
              <a:latin typeface="Verdana"/>
              <a:ea typeface="Verdana"/>
              <a:cs typeface="Verdana"/>
              <a:sym typeface="Verdana"/>
            </a:endParaRPr>
          </a:p>
          <a:p>
            <a:pPr marL="0" lvl="0" indent="0" algn="l" rtl="0">
              <a:spcBef>
                <a:spcPts val="1200"/>
              </a:spcBef>
              <a:spcAft>
                <a:spcPts val="0"/>
              </a:spcAft>
              <a:buNone/>
            </a:pPr>
            <a:r>
              <a:rPr lang="en" sz="1650">
                <a:solidFill>
                  <a:srgbClr val="0077AA"/>
                </a:solidFill>
                <a:highlight>
                  <a:srgbClr val="FFFFFF"/>
                </a:highlight>
                <a:latin typeface="Courier New"/>
                <a:ea typeface="Courier New"/>
                <a:cs typeface="Courier New"/>
                <a:sym typeface="Courier New"/>
              </a:rPr>
              <a:t>import</a:t>
            </a:r>
            <a:r>
              <a:rPr lang="en" sz="1650">
                <a:solidFill>
                  <a:schemeClr val="dk1"/>
                </a:solidFill>
                <a:highlight>
                  <a:srgbClr val="FFFFFF"/>
                </a:highlight>
                <a:latin typeface="Courier New"/>
                <a:ea typeface="Courier New"/>
                <a:cs typeface="Courier New"/>
                <a:sym typeface="Courier New"/>
              </a:rPr>
              <a:t> java</a:t>
            </a:r>
            <a:r>
              <a:rPr lang="en" sz="1650">
                <a:solidFill>
                  <a:srgbClr val="999999"/>
                </a:solidFill>
                <a:highlight>
                  <a:srgbClr val="FFFFFF"/>
                </a:highlight>
                <a:latin typeface="Courier New"/>
                <a:ea typeface="Courier New"/>
                <a:cs typeface="Courier New"/>
                <a:sym typeface="Courier New"/>
              </a:rPr>
              <a:t>.</a:t>
            </a:r>
            <a:r>
              <a:rPr lang="en" sz="1650">
                <a:solidFill>
                  <a:schemeClr val="dk1"/>
                </a:solidFill>
                <a:highlight>
                  <a:srgbClr val="FFFFFF"/>
                </a:highlight>
                <a:latin typeface="Courier New"/>
                <a:ea typeface="Courier New"/>
                <a:cs typeface="Courier New"/>
                <a:sym typeface="Courier New"/>
              </a:rPr>
              <a:t>io</a:t>
            </a:r>
            <a:r>
              <a:rPr lang="en" sz="1650">
                <a:solidFill>
                  <a:srgbClr val="999999"/>
                </a:solidFill>
                <a:highlight>
                  <a:srgbClr val="FFFFFF"/>
                </a:highlight>
                <a:latin typeface="Courier New"/>
                <a:ea typeface="Courier New"/>
                <a:cs typeface="Courier New"/>
                <a:sym typeface="Courier New"/>
              </a:rPr>
              <a:t>.</a:t>
            </a:r>
            <a:r>
              <a:rPr lang="en" sz="1650">
                <a:solidFill>
                  <a:srgbClr val="DD4A68"/>
                </a:solidFill>
                <a:highlight>
                  <a:srgbClr val="FFFFFF"/>
                </a:highlight>
                <a:latin typeface="Courier New"/>
                <a:ea typeface="Courier New"/>
                <a:cs typeface="Courier New"/>
                <a:sym typeface="Courier New"/>
              </a:rPr>
              <a:t>File</a:t>
            </a:r>
            <a:r>
              <a:rPr lang="en" sz="1650">
                <a:solidFill>
                  <a:srgbClr val="999999"/>
                </a:solidFill>
                <a:highlight>
                  <a:srgbClr val="FFFFFF"/>
                </a:highlight>
                <a:latin typeface="Courier New"/>
                <a:ea typeface="Courier New"/>
                <a:cs typeface="Courier New"/>
                <a:sym typeface="Courier New"/>
              </a:rPr>
              <a:t>;</a:t>
            </a:r>
            <a:r>
              <a:rPr lang="en" sz="1650">
                <a:solidFill>
                  <a:schemeClr val="dk1"/>
                </a:solidFill>
                <a:highlight>
                  <a:srgbClr val="FFFFFF"/>
                </a:highlight>
                <a:latin typeface="Courier New"/>
                <a:ea typeface="Courier New"/>
                <a:cs typeface="Courier New"/>
                <a:sym typeface="Courier New"/>
              </a:rPr>
              <a:t>  </a:t>
            </a:r>
            <a:r>
              <a:rPr lang="en" sz="1650">
                <a:solidFill>
                  <a:srgbClr val="708090"/>
                </a:solidFill>
                <a:highlight>
                  <a:srgbClr val="FFFFFF"/>
                </a:highlight>
                <a:latin typeface="Courier New"/>
                <a:ea typeface="Courier New"/>
                <a:cs typeface="Courier New"/>
                <a:sym typeface="Courier New"/>
              </a:rPr>
              <a:t>// Import the File class</a:t>
            </a:r>
            <a:endParaRPr sz="1650">
              <a:solidFill>
                <a:schemeClr val="dk1"/>
              </a:solidFill>
              <a:highlight>
                <a:srgbClr val="FFFFFF"/>
              </a:highlight>
              <a:latin typeface="Courier New"/>
              <a:ea typeface="Courier New"/>
              <a:cs typeface="Courier New"/>
              <a:sym typeface="Courier New"/>
            </a:endParaRPr>
          </a:p>
          <a:p>
            <a:pPr marL="0" lvl="0" indent="0" algn="l" rtl="0">
              <a:spcBef>
                <a:spcPts val="1200"/>
              </a:spcBef>
              <a:spcAft>
                <a:spcPts val="0"/>
              </a:spcAft>
              <a:buNone/>
            </a:pPr>
            <a:endParaRPr sz="1650">
              <a:solidFill>
                <a:schemeClr val="dk1"/>
              </a:solidFill>
              <a:highlight>
                <a:srgbClr val="FFFFFF"/>
              </a:highlight>
              <a:latin typeface="Courier New"/>
              <a:ea typeface="Courier New"/>
              <a:cs typeface="Courier New"/>
              <a:sym typeface="Courier New"/>
            </a:endParaRPr>
          </a:p>
          <a:p>
            <a:pPr marL="152400" marR="152400" lvl="0" indent="0" algn="l" rtl="0">
              <a:lnSpc>
                <a:spcPct val="150000"/>
              </a:lnSpc>
              <a:spcBef>
                <a:spcPts val="1200"/>
              </a:spcBef>
              <a:spcAft>
                <a:spcPts val="0"/>
              </a:spcAft>
              <a:buClr>
                <a:schemeClr val="dk1"/>
              </a:buClr>
              <a:buSzPts val="1100"/>
              <a:buFont typeface="Arial"/>
              <a:buNone/>
            </a:pPr>
            <a:r>
              <a:rPr lang="en" sz="1650">
                <a:solidFill>
                  <a:srgbClr val="DD4A68"/>
                </a:solidFill>
                <a:highlight>
                  <a:srgbClr val="FFFFFF"/>
                </a:highlight>
                <a:latin typeface="Courier New"/>
                <a:ea typeface="Courier New"/>
                <a:cs typeface="Courier New"/>
                <a:sym typeface="Courier New"/>
              </a:rPr>
              <a:t>File</a:t>
            </a:r>
            <a:r>
              <a:rPr lang="en" sz="1650">
                <a:solidFill>
                  <a:schemeClr val="dk1"/>
                </a:solidFill>
                <a:highlight>
                  <a:srgbClr val="FFFFFF"/>
                </a:highlight>
                <a:latin typeface="Courier New"/>
                <a:ea typeface="Courier New"/>
                <a:cs typeface="Courier New"/>
                <a:sym typeface="Courier New"/>
              </a:rPr>
              <a:t> myObj </a:t>
            </a:r>
            <a:r>
              <a:rPr lang="en" sz="1650">
                <a:solidFill>
                  <a:srgbClr val="9A6E3A"/>
                </a:solidFill>
                <a:highlight>
                  <a:srgbClr val="FFFFFF"/>
                </a:highlight>
                <a:latin typeface="Courier New"/>
                <a:ea typeface="Courier New"/>
                <a:cs typeface="Courier New"/>
                <a:sym typeface="Courier New"/>
              </a:rPr>
              <a:t>=</a:t>
            </a:r>
            <a:r>
              <a:rPr lang="en" sz="1650">
                <a:solidFill>
                  <a:schemeClr val="dk1"/>
                </a:solidFill>
                <a:highlight>
                  <a:srgbClr val="FFFFFF"/>
                </a:highlight>
                <a:latin typeface="Courier New"/>
                <a:ea typeface="Courier New"/>
                <a:cs typeface="Courier New"/>
                <a:sym typeface="Courier New"/>
              </a:rPr>
              <a:t> </a:t>
            </a:r>
            <a:r>
              <a:rPr lang="en" sz="1650">
                <a:solidFill>
                  <a:srgbClr val="0077AA"/>
                </a:solidFill>
                <a:highlight>
                  <a:srgbClr val="FFFFFF"/>
                </a:highlight>
                <a:latin typeface="Courier New"/>
                <a:ea typeface="Courier New"/>
                <a:cs typeface="Courier New"/>
                <a:sym typeface="Courier New"/>
              </a:rPr>
              <a:t>new</a:t>
            </a:r>
            <a:r>
              <a:rPr lang="en" sz="1650">
                <a:solidFill>
                  <a:schemeClr val="dk1"/>
                </a:solidFill>
                <a:highlight>
                  <a:srgbClr val="FFFFFF"/>
                </a:highlight>
                <a:latin typeface="Courier New"/>
                <a:ea typeface="Courier New"/>
                <a:cs typeface="Courier New"/>
                <a:sym typeface="Courier New"/>
              </a:rPr>
              <a:t> </a:t>
            </a:r>
            <a:r>
              <a:rPr lang="en" sz="1650">
                <a:solidFill>
                  <a:srgbClr val="DD4A68"/>
                </a:solidFill>
                <a:highlight>
                  <a:srgbClr val="FFFFFF"/>
                </a:highlight>
                <a:latin typeface="Courier New"/>
                <a:ea typeface="Courier New"/>
                <a:cs typeface="Courier New"/>
                <a:sym typeface="Courier New"/>
              </a:rPr>
              <a:t>File</a:t>
            </a:r>
            <a:r>
              <a:rPr lang="en" sz="1650">
                <a:solidFill>
                  <a:srgbClr val="999999"/>
                </a:solidFill>
                <a:highlight>
                  <a:srgbClr val="FFFFFF"/>
                </a:highlight>
                <a:latin typeface="Courier New"/>
                <a:ea typeface="Courier New"/>
                <a:cs typeface="Courier New"/>
                <a:sym typeface="Courier New"/>
              </a:rPr>
              <a:t>(</a:t>
            </a:r>
            <a:r>
              <a:rPr lang="en" sz="1650">
                <a:solidFill>
                  <a:srgbClr val="669900"/>
                </a:solidFill>
                <a:highlight>
                  <a:srgbClr val="FFFFFF"/>
                </a:highlight>
                <a:latin typeface="Courier New"/>
                <a:ea typeface="Courier New"/>
                <a:cs typeface="Courier New"/>
                <a:sym typeface="Courier New"/>
              </a:rPr>
              <a:t>"filename.txt"</a:t>
            </a:r>
            <a:r>
              <a:rPr lang="en" sz="1650">
                <a:solidFill>
                  <a:srgbClr val="999999"/>
                </a:solidFill>
                <a:highlight>
                  <a:srgbClr val="FFFFFF"/>
                </a:highlight>
                <a:latin typeface="Courier New"/>
                <a:ea typeface="Courier New"/>
                <a:cs typeface="Courier New"/>
                <a:sym typeface="Courier New"/>
              </a:rPr>
              <a:t>);</a:t>
            </a:r>
            <a:r>
              <a:rPr lang="en" sz="1650">
                <a:solidFill>
                  <a:schemeClr val="dk1"/>
                </a:solidFill>
                <a:highlight>
                  <a:srgbClr val="FFFFFF"/>
                </a:highlight>
                <a:latin typeface="Courier New"/>
                <a:ea typeface="Courier New"/>
                <a:cs typeface="Courier New"/>
                <a:sym typeface="Courier New"/>
              </a:rPr>
              <a:t> </a:t>
            </a:r>
            <a:r>
              <a:rPr lang="en" sz="1650">
                <a:solidFill>
                  <a:srgbClr val="708090"/>
                </a:solidFill>
                <a:highlight>
                  <a:srgbClr val="FFFFFF"/>
                </a:highlight>
                <a:latin typeface="Courier New"/>
                <a:ea typeface="Courier New"/>
                <a:cs typeface="Courier New"/>
                <a:sym typeface="Courier New"/>
              </a:rPr>
              <a:t>// Specify the filename</a:t>
            </a:r>
            <a:endParaRPr sz="1650">
              <a:solidFill>
                <a:srgbClr val="708090"/>
              </a:solidFill>
              <a:highlight>
                <a:srgbClr val="FFFFFF"/>
              </a:highlight>
              <a:latin typeface="Courier New"/>
              <a:ea typeface="Courier New"/>
              <a:cs typeface="Courier New"/>
              <a:sym typeface="Courier New"/>
            </a:endParaRPr>
          </a:p>
          <a:p>
            <a:pPr marL="0" lvl="0" indent="0" algn="l" rtl="0">
              <a:spcBef>
                <a:spcPts val="1200"/>
              </a:spcBef>
              <a:spcAft>
                <a:spcPts val="1200"/>
              </a:spcAft>
              <a:buNone/>
            </a:pPr>
            <a:endParaRPr sz="1400">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a:latin typeface="Times New Roman"/>
                <a:ea typeface="Times New Roman"/>
                <a:cs typeface="Times New Roman"/>
                <a:sym typeface="Times New Roman"/>
              </a:rPr>
              <a:t> Introduction to Variables</a:t>
            </a:r>
            <a:endParaRPr sz="3600">
              <a:latin typeface="Times New Roman"/>
              <a:ea typeface="Times New Roman"/>
              <a:cs typeface="Times New Roman"/>
              <a:sym typeface="Times New Roman"/>
            </a:endParaRPr>
          </a:p>
        </p:txBody>
      </p:sp>
      <p:sp>
        <p:nvSpPr>
          <p:cNvPr id="138" name="Google Shape;138;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Font typeface="Times New Roman"/>
              <a:buChar char="●"/>
            </a:pPr>
            <a:r>
              <a:rPr lang="en" sz="2400">
                <a:latin typeface="Times New Roman"/>
                <a:ea typeface="Times New Roman"/>
                <a:cs typeface="Times New Roman"/>
                <a:sym typeface="Times New Roman"/>
              </a:rPr>
              <a:t>It is the name of reserved area allocated in the memory.</a:t>
            </a:r>
            <a:endParaRPr sz="2400">
              <a:latin typeface="Times New Roman"/>
              <a:ea typeface="Times New Roman"/>
              <a:cs typeface="Times New Roman"/>
              <a:sym typeface="Times New Roman"/>
            </a:endParaRPr>
          </a:p>
          <a:p>
            <a:pPr marL="457200" lvl="0" indent="0" algn="l" rtl="0">
              <a:spcBef>
                <a:spcPts val="1200"/>
              </a:spcBef>
              <a:spcAft>
                <a:spcPts val="0"/>
              </a:spcAft>
              <a:buNone/>
            </a:pPr>
            <a:endParaRPr sz="2400">
              <a:latin typeface="Times New Roman"/>
              <a:ea typeface="Times New Roman"/>
              <a:cs typeface="Times New Roman"/>
              <a:sym typeface="Times New Roman"/>
            </a:endParaRPr>
          </a:p>
          <a:p>
            <a:pPr marL="457200" lvl="0" indent="-381000" algn="l" rtl="0">
              <a:spcBef>
                <a:spcPts val="1200"/>
              </a:spcBef>
              <a:spcAft>
                <a:spcPts val="0"/>
              </a:spcAft>
              <a:buSzPts val="2400"/>
              <a:buFont typeface="Times New Roman"/>
              <a:buChar char="●"/>
            </a:pPr>
            <a:r>
              <a:rPr lang="en" sz="2400">
                <a:latin typeface="Times New Roman"/>
                <a:ea typeface="Times New Roman"/>
                <a:cs typeface="Times New Roman"/>
                <a:sym typeface="Times New Roman"/>
              </a:rPr>
              <a:t>Int x = 10;</a:t>
            </a:r>
            <a:endParaRPr sz="2400">
              <a:latin typeface="Times New Roman"/>
              <a:ea typeface="Times New Roman"/>
              <a:cs typeface="Times New Roman"/>
              <a:sym typeface="Times New Roman"/>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File methods..</a:t>
            </a:r>
            <a:endParaRPr/>
          </a:p>
        </p:txBody>
      </p:sp>
      <p:sp>
        <p:nvSpPr>
          <p:cNvPr id="925" name="Google Shape;925;p1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26" name="Google Shape;926;p152"/>
          <p:cNvPicPr preferRelativeResize="0"/>
          <p:nvPr/>
        </p:nvPicPr>
        <p:blipFill>
          <a:blip r:embed="rId3">
            <a:alphaModFix/>
          </a:blip>
          <a:stretch>
            <a:fillRect/>
          </a:stretch>
        </p:blipFill>
        <p:spPr>
          <a:xfrm>
            <a:off x="400000" y="1152476"/>
            <a:ext cx="6858649" cy="32442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Create a file..</a:t>
            </a:r>
            <a:endParaRPr/>
          </a:p>
        </p:txBody>
      </p:sp>
      <p:sp>
        <p:nvSpPr>
          <p:cNvPr id="932" name="Google Shape;932;p1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t>
            </a:r>
            <a:endParaRPr/>
          </a:p>
        </p:txBody>
      </p:sp>
      <p:pic>
        <p:nvPicPr>
          <p:cNvPr id="933" name="Google Shape;933;p153"/>
          <p:cNvPicPr preferRelativeResize="0"/>
          <p:nvPr/>
        </p:nvPicPr>
        <p:blipFill>
          <a:blip r:embed="rId3">
            <a:alphaModFix/>
          </a:blip>
          <a:stretch>
            <a:fillRect/>
          </a:stretch>
        </p:blipFill>
        <p:spPr>
          <a:xfrm>
            <a:off x="1116222" y="1221900"/>
            <a:ext cx="5724299" cy="36649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1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Write to file.</a:t>
            </a:r>
            <a:endParaRPr/>
          </a:p>
        </p:txBody>
      </p:sp>
      <p:sp>
        <p:nvSpPr>
          <p:cNvPr id="939" name="Google Shape;939;p1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40" name="Google Shape;940;p154"/>
          <p:cNvPicPr preferRelativeResize="0"/>
          <p:nvPr/>
        </p:nvPicPr>
        <p:blipFill>
          <a:blip r:embed="rId3">
            <a:alphaModFix/>
          </a:blip>
          <a:stretch>
            <a:fillRect/>
          </a:stretch>
        </p:blipFill>
        <p:spPr>
          <a:xfrm>
            <a:off x="311700" y="1221925"/>
            <a:ext cx="8328760" cy="33469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Read from file</a:t>
            </a:r>
            <a:endParaRPr/>
          </a:p>
        </p:txBody>
      </p:sp>
      <p:sp>
        <p:nvSpPr>
          <p:cNvPr id="946" name="Google Shape;946;p1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47" name="Google Shape;947;p155"/>
          <p:cNvPicPr preferRelativeResize="0"/>
          <p:nvPr/>
        </p:nvPicPr>
        <p:blipFill>
          <a:blip r:embed="rId3">
            <a:alphaModFix/>
          </a:blip>
          <a:stretch>
            <a:fillRect/>
          </a:stretch>
        </p:blipFill>
        <p:spPr>
          <a:xfrm>
            <a:off x="416825" y="1152475"/>
            <a:ext cx="6591877" cy="385637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1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Enums</a:t>
            </a:r>
            <a:endParaRPr/>
          </a:p>
        </p:txBody>
      </p:sp>
      <p:sp>
        <p:nvSpPr>
          <p:cNvPr id="953" name="Google Shape;953;p1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150">
                <a:solidFill>
                  <a:schemeClr val="dk1"/>
                </a:solidFill>
                <a:highlight>
                  <a:srgbClr val="FFFFFF"/>
                </a:highlight>
                <a:latin typeface="Verdana"/>
                <a:ea typeface="Verdana"/>
                <a:cs typeface="Verdana"/>
                <a:sym typeface="Verdana"/>
              </a:rPr>
              <a:t>An </a:t>
            </a:r>
            <a:r>
              <a:rPr lang="en" sz="1200">
                <a:solidFill>
                  <a:srgbClr val="DC143C"/>
                </a:solidFill>
                <a:highlight>
                  <a:srgbClr val="FFFFFF"/>
                </a:highlight>
                <a:latin typeface="Courier New"/>
                <a:ea typeface="Courier New"/>
                <a:cs typeface="Courier New"/>
                <a:sym typeface="Courier New"/>
              </a:rPr>
              <a:t>enum</a:t>
            </a:r>
            <a:r>
              <a:rPr lang="en" sz="1150">
                <a:solidFill>
                  <a:schemeClr val="dk1"/>
                </a:solidFill>
                <a:highlight>
                  <a:srgbClr val="FFFFFF"/>
                </a:highlight>
                <a:latin typeface="Verdana"/>
                <a:ea typeface="Verdana"/>
                <a:cs typeface="Verdana"/>
                <a:sym typeface="Verdana"/>
              </a:rPr>
              <a:t> is a special "class" that represents a group of constants (unchangeable variables, like </a:t>
            </a:r>
            <a:r>
              <a:rPr lang="en" sz="1200">
                <a:solidFill>
                  <a:srgbClr val="DC143C"/>
                </a:solidFill>
                <a:highlight>
                  <a:srgbClr val="FFFFFF"/>
                </a:highlight>
                <a:latin typeface="Courier New"/>
                <a:ea typeface="Courier New"/>
                <a:cs typeface="Courier New"/>
                <a:sym typeface="Courier New"/>
              </a:rPr>
              <a:t>final</a:t>
            </a:r>
            <a:r>
              <a:rPr lang="en" sz="1150">
                <a:solidFill>
                  <a:schemeClr val="dk1"/>
                </a:solidFill>
                <a:highlight>
                  <a:srgbClr val="FFFFFF"/>
                </a:highlight>
                <a:latin typeface="Verdana"/>
                <a:ea typeface="Verdana"/>
                <a:cs typeface="Verdana"/>
                <a:sym typeface="Verdana"/>
              </a:rPr>
              <a:t> variables).</a:t>
            </a:r>
            <a:endParaRPr sz="11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Clr>
                <a:schemeClr val="dk1"/>
              </a:buClr>
              <a:buSzPts val="1100"/>
              <a:buFont typeface="Arial"/>
              <a:buNone/>
            </a:pPr>
            <a:r>
              <a:rPr lang="en" sz="1150">
                <a:solidFill>
                  <a:schemeClr val="dk1"/>
                </a:solidFill>
                <a:highlight>
                  <a:srgbClr val="FFFFFF"/>
                </a:highlight>
                <a:latin typeface="Verdana"/>
                <a:ea typeface="Verdana"/>
                <a:cs typeface="Verdana"/>
                <a:sym typeface="Verdana"/>
              </a:rPr>
              <a:t>To create an </a:t>
            </a:r>
            <a:r>
              <a:rPr lang="en" sz="1200">
                <a:solidFill>
                  <a:srgbClr val="DC143C"/>
                </a:solidFill>
                <a:highlight>
                  <a:srgbClr val="FFFFFF"/>
                </a:highlight>
                <a:latin typeface="Courier New"/>
                <a:ea typeface="Courier New"/>
                <a:cs typeface="Courier New"/>
                <a:sym typeface="Courier New"/>
              </a:rPr>
              <a:t>enum</a:t>
            </a:r>
            <a:r>
              <a:rPr lang="en" sz="1150">
                <a:solidFill>
                  <a:schemeClr val="dk1"/>
                </a:solidFill>
                <a:highlight>
                  <a:srgbClr val="FFFFFF"/>
                </a:highlight>
                <a:latin typeface="Verdana"/>
                <a:ea typeface="Verdana"/>
                <a:cs typeface="Verdana"/>
                <a:sym typeface="Verdana"/>
              </a:rPr>
              <a:t>, use the </a:t>
            </a:r>
            <a:r>
              <a:rPr lang="en" sz="1200">
                <a:solidFill>
                  <a:srgbClr val="DC143C"/>
                </a:solidFill>
                <a:highlight>
                  <a:srgbClr val="FFFFFF"/>
                </a:highlight>
                <a:latin typeface="Courier New"/>
                <a:ea typeface="Courier New"/>
                <a:cs typeface="Courier New"/>
                <a:sym typeface="Courier New"/>
              </a:rPr>
              <a:t>enum</a:t>
            </a:r>
            <a:r>
              <a:rPr lang="en" sz="1150">
                <a:solidFill>
                  <a:schemeClr val="dk1"/>
                </a:solidFill>
                <a:highlight>
                  <a:srgbClr val="FFFFFF"/>
                </a:highlight>
                <a:latin typeface="Verdana"/>
                <a:ea typeface="Verdana"/>
                <a:cs typeface="Verdana"/>
                <a:sym typeface="Verdana"/>
              </a:rPr>
              <a:t> keyword (instead of class or interface), and separate the constants with a comma. Note that they should be in uppercase letters:</a:t>
            </a:r>
            <a:endParaRPr sz="1150">
              <a:solidFill>
                <a:schemeClr val="dk1"/>
              </a:solidFill>
              <a:highlight>
                <a:srgbClr val="FFFFFF"/>
              </a:highlight>
              <a:latin typeface="Verdana"/>
              <a:ea typeface="Verdana"/>
              <a:cs typeface="Verdana"/>
              <a:sym typeface="Verdana"/>
            </a:endParaRPr>
          </a:p>
          <a:p>
            <a:pPr marL="0" lvl="0" indent="0" algn="l" rtl="0">
              <a:spcBef>
                <a:spcPts val="1400"/>
              </a:spcBef>
              <a:spcAft>
                <a:spcPts val="0"/>
              </a:spcAft>
              <a:buNone/>
            </a:pPr>
            <a:r>
              <a:rPr lang="en" sz="1150">
                <a:solidFill>
                  <a:srgbClr val="0077AA"/>
                </a:solidFill>
                <a:highlight>
                  <a:srgbClr val="FFFFFF"/>
                </a:highlight>
                <a:latin typeface="Courier New"/>
                <a:ea typeface="Courier New"/>
                <a:cs typeface="Courier New"/>
                <a:sym typeface="Courier New"/>
              </a:rPr>
              <a:t>enum</a:t>
            </a:r>
            <a:r>
              <a:rPr lang="en" sz="1150">
                <a:solidFill>
                  <a:schemeClr val="dk1"/>
                </a:solidFill>
                <a:highlight>
                  <a:srgbClr val="FFFFFF"/>
                </a:highlight>
                <a:latin typeface="Courier New"/>
                <a:ea typeface="Courier New"/>
                <a:cs typeface="Courier New"/>
                <a:sym typeface="Courier New"/>
              </a:rPr>
              <a:t> </a:t>
            </a:r>
            <a:r>
              <a:rPr lang="en" sz="1150">
                <a:solidFill>
                  <a:srgbClr val="DD4A68"/>
                </a:solidFill>
                <a:highlight>
                  <a:srgbClr val="FFFFFF"/>
                </a:highlight>
                <a:latin typeface="Courier New"/>
                <a:ea typeface="Courier New"/>
                <a:cs typeface="Courier New"/>
                <a:sym typeface="Courier New"/>
              </a:rPr>
              <a:t>Size</a:t>
            </a:r>
            <a:r>
              <a:rPr lang="en" sz="1150">
                <a:solidFill>
                  <a:schemeClr val="dk1"/>
                </a:solidFill>
                <a:highlight>
                  <a:srgbClr val="FFFFFF"/>
                </a:highlight>
                <a:latin typeface="Courier New"/>
                <a:ea typeface="Courier New"/>
                <a:cs typeface="Courier New"/>
                <a:sym typeface="Courier New"/>
              </a:rPr>
              <a:t> </a:t>
            </a:r>
            <a:r>
              <a:rPr lang="en" sz="1150">
                <a:solidFill>
                  <a:srgbClr val="999999"/>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marL="0" lvl="0" indent="0" algn="l" rtl="0">
              <a:spcBef>
                <a:spcPts val="1200"/>
              </a:spcBef>
              <a:spcAft>
                <a:spcPts val="0"/>
              </a:spcAft>
              <a:buNone/>
            </a:pPr>
            <a:r>
              <a:rPr lang="en" sz="1150">
                <a:solidFill>
                  <a:schemeClr val="dk1"/>
                </a:solidFill>
                <a:highlight>
                  <a:srgbClr val="FFFFFF"/>
                </a:highlight>
                <a:latin typeface="Courier New"/>
                <a:ea typeface="Courier New"/>
                <a:cs typeface="Courier New"/>
                <a:sym typeface="Courier New"/>
              </a:rPr>
              <a:t>  </a:t>
            </a:r>
            <a:r>
              <a:rPr lang="en" sz="1150">
                <a:solidFill>
                  <a:srgbClr val="990055"/>
                </a:solidFill>
                <a:highlight>
                  <a:srgbClr val="FFFFFF"/>
                </a:highlight>
                <a:latin typeface="Courier New"/>
                <a:ea typeface="Courier New"/>
                <a:cs typeface="Courier New"/>
                <a:sym typeface="Courier New"/>
              </a:rPr>
              <a:t>SMALL</a:t>
            </a:r>
            <a:r>
              <a:rPr lang="en" sz="1150">
                <a:solidFill>
                  <a:srgbClr val="999999"/>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marL="0" lvl="0" indent="0" algn="l" rtl="0">
              <a:spcBef>
                <a:spcPts val="1200"/>
              </a:spcBef>
              <a:spcAft>
                <a:spcPts val="0"/>
              </a:spcAft>
              <a:buNone/>
            </a:pPr>
            <a:r>
              <a:rPr lang="en" sz="1150">
                <a:solidFill>
                  <a:schemeClr val="dk1"/>
                </a:solidFill>
                <a:highlight>
                  <a:srgbClr val="FFFFFF"/>
                </a:highlight>
                <a:latin typeface="Courier New"/>
                <a:ea typeface="Courier New"/>
                <a:cs typeface="Courier New"/>
                <a:sym typeface="Courier New"/>
              </a:rPr>
              <a:t>  </a:t>
            </a:r>
            <a:r>
              <a:rPr lang="en" sz="1150">
                <a:solidFill>
                  <a:srgbClr val="990055"/>
                </a:solidFill>
                <a:highlight>
                  <a:srgbClr val="FFFFFF"/>
                </a:highlight>
                <a:latin typeface="Courier New"/>
                <a:ea typeface="Courier New"/>
                <a:cs typeface="Courier New"/>
                <a:sym typeface="Courier New"/>
              </a:rPr>
              <a:t>MEDIUM</a:t>
            </a:r>
            <a:r>
              <a:rPr lang="en" sz="1150">
                <a:solidFill>
                  <a:srgbClr val="999999"/>
                </a:solidFill>
                <a:highlight>
                  <a:srgbClr val="FFFFFF"/>
                </a:highlight>
                <a:latin typeface="Courier New"/>
                <a:ea typeface="Courier New"/>
                <a:cs typeface="Courier New"/>
                <a:sym typeface="Courier New"/>
              </a:rPr>
              <a:t>,</a:t>
            </a:r>
            <a:endParaRPr sz="1150">
              <a:solidFill>
                <a:schemeClr val="dk1"/>
              </a:solidFill>
              <a:highlight>
                <a:srgbClr val="FFFFFF"/>
              </a:highlight>
              <a:latin typeface="Courier New"/>
              <a:ea typeface="Courier New"/>
              <a:cs typeface="Courier New"/>
              <a:sym typeface="Courier New"/>
            </a:endParaRPr>
          </a:p>
          <a:p>
            <a:pPr marL="0" lvl="0" indent="0" algn="l" rtl="0">
              <a:spcBef>
                <a:spcPts val="1200"/>
              </a:spcBef>
              <a:spcAft>
                <a:spcPts val="0"/>
              </a:spcAft>
              <a:buNone/>
            </a:pPr>
            <a:r>
              <a:rPr lang="en" sz="1150">
                <a:solidFill>
                  <a:schemeClr val="dk1"/>
                </a:solidFill>
                <a:highlight>
                  <a:srgbClr val="FFFFFF"/>
                </a:highlight>
                <a:latin typeface="Courier New"/>
                <a:ea typeface="Courier New"/>
                <a:cs typeface="Courier New"/>
                <a:sym typeface="Courier New"/>
              </a:rPr>
              <a:t>  </a:t>
            </a:r>
            <a:r>
              <a:rPr lang="en" sz="1150">
                <a:solidFill>
                  <a:srgbClr val="990055"/>
                </a:solidFill>
                <a:highlight>
                  <a:srgbClr val="FFFFFF"/>
                </a:highlight>
                <a:latin typeface="Courier New"/>
                <a:ea typeface="Courier New"/>
                <a:cs typeface="Courier New"/>
                <a:sym typeface="Courier New"/>
              </a:rPr>
              <a:t>LARGE</a:t>
            </a:r>
            <a:endParaRPr sz="1150">
              <a:solidFill>
                <a:schemeClr val="dk1"/>
              </a:solidFill>
              <a:highlight>
                <a:srgbClr val="FFFFFF"/>
              </a:highlight>
              <a:latin typeface="Courier New"/>
              <a:ea typeface="Courier New"/>
              <a:cs typeface="Courier New"/>
              <a:sym typeface="Courier New"/>
            </a:endParaRPr>
          </a:p>
          <a:p>
            <a:pPr marL="152400" marR="152400" lvl="0" indent="0" algn="l" rtl="0">
              <a:lnSpc>
                <a:spcPct val="150000"/>
              </a:lnSpc>
              <a:spcBef>
                <a:spcPts val="1200"/>
              </a:spcBef>
              <a:spcAft>
                <a:spcPts val="0"/>
              </a:spcAft>
              <a:buClr>
                <a:schemeClr val="dk1"/>
              </a:buClr>
              <a:buSzPts val="1100"/>
              <a:buFont typeface="Arial"/>
              <a:buNone/>
            </a:pPr>
            <a:r>
              <a:rPr lang="en" sz="1150">
                <a:solidFill>
                  <a:srgbClr val="999999"/>
                </a:solidFill>
                <a:highlight>
                  <a:srgbClr val="FFFFFF"/>
                </a:highlight>
                <a:latin typeface="Courier New"/>
                <a:ea typeface="Courier New"/>
                <a:cs typeface="Courier New"/>
                <a:sym typeface="Courier New"/>
              </a:rPr>
              <a:t>}</a:t>
            </a:r>
            <a:endParaRPr sz="1150">
              <a:solidFill>
                <a:srgbClr val="999999"/>
              </a:solidFill>
              <a:highlight>
                <a:srgbClr val="FFFFFF"/>
              </a:highlight>
              <a:latin typeface="Courier New"/>
              <a:ea typeface="Courier New"/>
              <a:cs typeface="Courier New"/>
              <a:sym typeface="Courier New"/>
            </a:endParaRPr>
          </a:p>
          <a:p>
            <a:pPr marL="0" lvl="0" indent="0" algn="l" rtl="0">
              <a:spcBef>
                <a:spcPts val="1200"/>
              </a:spcBef>
              <a:spcAft>
                <a:spcPts val="1200"/>
              </a:spcAft>
              <a:buNone/>
            </a:pP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Generics</a:t>
            </a:r>
            <a:endParaRPr/>
          </a:p>
        </p:txBody>
      </p:sp>
      <p:sp>
        <p:nvSpPr>
          <p:cNvPr id="959" name="Google Shape;959;p1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a:solidFill>
                  <a:srgbClr val="273239"/>
                </a:solidFill>
                <a:highlight>
                  <a:srgbClr val="FFFFFF"/>
                </a:highlight>
                <a:latin typeface="Nunito"/>
                <a:ea typeface="Nunito"/>
                <a:cs typeface="Nunito"/>
                <a:sym typeface="Nunito"/>
              </a:rPr>
              <a:t>Generics</a:t>
            </a:r>
            <a:r>
              <a:rPr lang="en" sz="1500">
                <a:solidFill>
                  <a:srgbClr val="273239"/>
                </a:solidFill>
                <a:highlight>
                  <a:srgbClr val="FFFFFF"/>
                </a:highlight>
                <a:latin typeface="Nunito"/>
                <a:ea typeface="Nunito"/>
                <a:cs typeface="Nunito"/>
                <a:sym typeface="Nunito"/>
              </a:rPr>
              <a:t> means </a:t>
            </a:r>
            <a:r>
              <a:rPr lang="en" sz="1500" b="1">
                <a:solidFill>
                  <a:srgbClr val="273239"/>
                </a:solidFill>
                <a:highlight>
                  <a:srgbClr val="FFFFFF"/>
                </a:highlight>
                <a:latin typeface="Nunito"/>
                <a:ea typeface="Nunito"/>
                <a:cs typeface="Nunito"/>
                <a:sym typeface="Nunito"/>
              </a:rPr>
              <a:t>parameterized types</a:t>
            </a:r>
            <a:r>
              <a:rPr lang="en" sz="1500">
                <a:solidFill>
                  <a:srgbClr val="273239"/>
                </a:solidFill>
                <a:highlight>
                  <a:srgbClr val="FFFFFF"/>
                </a:highlight>
                <a:latin typeface="Nunito"/>
                <a:ea typeface="Nunito"/>
                <a:cs typeface="Nunito"/>
                <a:sym typeface="Nunito"/>
              </a:rPr>
              <a:t>. The idea is to allow type (Integer, String, … etc., and user-defined types) to be a parameter to methods, classes, and interfaces. Using Generics, it is possible to create classes that work with different data types. An entity such as class, interface, or method that operates on a parameterized type is a generic entity.</a:t>
            </a:r>
            <a:endParaRPr sz="1500">
              <a:solidFill>
                <a:srgbClr val="273239"/>
              </a:solidFill>
              <a:highlight>
                <a:srgbClr val="FFFFFF"/>
              </a:highlight>
              <a:latin typeface="Nunito"/>
              <a:ea typeface="Nunito"/>
              <a:cs typeface="Nunito"/>
              <a:sym typeface="Nunito"/>
            </a:endParaRPr>
          </a:p>
          <a:p>
            <a:pPr marL="0" lvl="0" indent="0" algn="l" rtl="0">
              <a:spcBef>
                <a:spcPts val="1200"/>
              </a:spcBef>
              <a:spcAft>
                <a:spcPts val="0"/>
              </a:spcAft>
              <a:buNone/>
            </a:pPr>
            <a:endParaRPr sz="1500">
              <a:solidFill>
                <a:srgbClr val="273239"/>
              </a:solidFill>
              <a:highlight>
                <a:srgbClr val="FFFFFF"/>
              </a:highlight>
              <a:latin typeface="Nunito"/>
              <a:ea typeface="Nunito"/>
              <a:cs typeface="Nunito"/>
              <a:sym typeface="Nunito"/>
            </a:endParaRPr>
          </a:p>
          <a:p>
            <a:pPr marL="0" lvl="0" indent="0" algn="l" rtl="0">
              <a:spcBef>
                <a:spcPts val="1200"/>
              </a:spcBef>
              <a:spcAft>
                <a:spcPts val="1200"/>
              </a:spcAft>
              <a:buNone/>
            </a:pPr>
            <a:endParaRPr sz="1500">
              <a:solidFill>
                <a:srgbClr val="273239"/>
              </a:solidFill>
              <a:highlight>
                <a:srgbClr val="FFFFFF"/>
              </a:highlight>
              <a:latin typeface="Nunito"/>
              <a:ea typeface="Nunito"/>
              <a:cs typeface="Nunito"/>
              <a:sym typeface="Nunito"/>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1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Generic Class</a:t>
            </a:r>
            <a:endParaRPr/>
          </a:p>
        </p:txBody>
      </p:sp>
      <p:sp>
        <p:nvSpPr>
          <p:cNvPr id="965" name="Google Shape;965;p1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solidFill>
                  <a:srgbClr val="273239"/>
                </a:solidFill>
                <a:highlight>
                  <a:srgbClr val="FFFFFF"/>
                </a:highlight>
                <a:latin typeface="Nunito"/>
                <a:ea typeface="Nunito"/>
                <a:cs typeface="Nunito"/>
                <a:sym typeface="Nunito"/>
              </a:rPr>
              <a:t>To create objects of a generic class, we use the following syntax. </a:t>
            </a:r>
            <a:endParaRPr sz="1300">
              <a:solidFill>
                <a:srgbClr val="273239"/>
              </a:solidFill>
              <a:highlight>
                <a:srgbClr val="FFFFFF"/>
              </a:highlight>
              <a:latin typeface="Nunito"/>
              <a:ea typeface="Nunito"/>
              <a:cs typeface="Nunito"/>
              <a:sym typeface="Nunito"/>
            </a:endParaRPr>
          </a:p>
          <a:p>
            <a:pPr marL="0" lvl="0" indent="0" algn="l" rtl="0">
              <a:spcBef>
                <a:spcPts val="1200"/>
              </a:spcBef>
              <a:spcAft>
                <a:spcPts val="0"/>
              </a:spcAft>
              <a:buNone/>
            </a:pPr>
            <a:r>
              <a:rPr lang="en" sz="1200">
                <a:solidFill>
                  <a:srgbClr val="273239"/>
                </a:solidFill>
                <a:latin typeface="Courier New"/>
                <a:ea typeface="Courier New"/>
                <a:cs typeface="Courier New"/>
                <a:sym typeface="Courier New"/>
              </a:rPr>
              <a:t>// To create an instance of generic class </a:t>
            </a:r>
            <a:endParaRPr sz="1200">
              <a:solidFill>
                <a:srgbClr val="273239"/>
              </a:solidFill>
              <a:latin typeface="Courier New"/>
              <a:ea typeface="Courier New"/>
              <a:cs typeface="Courier New"/>
              <a:sym typeface="Courier New"/>
            </a:endParaRPr>
          </a:p>
          <a:p>
            <a:pPr marL="190500" marR="190500" lvl="0" indent="0" algn="l" rtl="0">
              <a:spcBef>
                <a:spcPts val="1200"/>
              </a:spcBef>
              <a:spcAft>
                <a:spcPts val="0"/>
              </a:spcAft>
              <a:buClr>
                <a:schemeClr val="dk1"/>
              </a:buClr>
              <a:buSzPts val="1100"/>
              <a:buFont typeface="Arial"/>
              <a:buNone/>
            </a:pPr>
            <a:r>
              <a:rPr lang="en" sz="1200">
                <a:solidFill>
                  <a:srgbClr val="273239"/>
                </a:solidFill>
                <a:latin typeface="Courier New"/>
                <a:ea typeface="Courier New"/>
                <a:cs typeface="Courier New"/>
                <a:sym typeface="Courier New"/>
              </a:rPr>
              <a:t>BaseType &lt;Type&gt; obj = new BaseType &lt;Type&gt;()</a:t>
            </a:r>
            <a:endParaRPr sz="1200">
              <a:solidFill>
                <a:srgbClr val="273239"/>
              </a:solidFill>
              <a:latin typeface="Courier New"/>
              <a:ea typeface="Courier New"/>
              <a:cs typeface="Courier New"/>
              <a:sym typeface="Courier New"/>
            </a:endParaRPr>
          </a:p>
          <a:p>
            <a:pPr marL="0" lvl="0" indent="0" algn="l" rtl="0">
              <a:spcBef>
                <a:spcPts val="800"/>
              </a:spcBef>
              <a:spcAft>
                <a:spcPts val="0"/>
              </a:spcAft>
              <a:buNone/>
            </a:pPr>
            <a:r>
              <a:rPr lang="en" sz="1300" b="1" i="1">
                <a:solidFill>
                  <a:srgbClr val="273239"/>
                </a:solidFill>
                <a:highlight>
                  <a:srgbClr val="F9F9F9"/>
                </a:highlight>
                <a:latin typeface="Nunito"/>
                <a:ea typeface="Nunito"/>
                <a:cs typeface="Nunito"/>
                <a:sym typeface="Nunito"/>
              </a:rPr>
              <a:t>Note:</a:t>
            </a:r>
            <a:r>
              <a:rPr lang="en" sz="1300" i="1">
                <a:solidFill>
                  <a:srgbClr val="273239"/>
                </a:solidFill>
                <a:highlight>
                  <a:srgbClr val="F9F9F9"/>
                </a:highlight>
                <a:latin typeface="Nunito"/>
                <a:ea typeface="Nunito"/>
                <a:cs typeface="Nunito"/>
                <a:sym typeface="Nunito"/>
              </a:rPr>
              <a:t> In Parameter type we can not use primitives like ‘int’,’char’ or ‘double’.</a:t>
            </a:r>
            <a:endParaRPr sz="1300" i="1">
              <a:solidFill>
                <a:srgbClr val="273239"/>
              </a:solidFill>
              <a:highlight>
                <a:srgbClr val="F9F9F9"/>
              </a:highlight>
              <a:latin typeface="Nunito"/>
              <a:ea typeface="Nunito"/>
              <a:cs typeface="Nunito"/>
              <a:sym typeface="Nunito"/>
            </a:endParaRPr>
          </a:p>
          <a:p>
            <a:pPr marL="0" lvl="0" indent="0" algn="just" rtl="0">
              <a:lnSpc>
                <a:spcPct val="130000"/>
              </a:lnSpc>
              <a:spcBef>
                <a:spcPts val="1800"/>
              </a:spcBef>
              <a:spcAft>
                <a:spcPts val="0"/>
              </a:spcAft>
              <a:buClr>
                <a:schemeClr val="dk1"/>
              </a:buClr>
              <a:buSzPts val="1100"/>
              <a:buFont typeface="Arial"/>
              <a:buNone/>
            </a:pPr>
            <a:r>
              <a:rPr lang="en" sz="1900">
                <a:solidFill>
                  <a:srgbClr val="610B38"/>
                </a:solidFill>
                <a:highlight>
                  <a:srgbClr val="FFFFFF"/>
                </a:highlight>
              </a:rPr>
              <a:t>Advantage of Java Generics</a:t>
            </a:r>
            <a:endParaRPr sz="1900">
              <a:solidFill>
                <a:srgbClr val="610B38"/>
              </a:solidFill>
              <a:highlight>
                <a:srgbClr val="FFFFFF"/>
              </a:highlight>
            </a:endParaRPr>
          </a:p>
          <a:p>
            <a:pPr marL="0" lvl="0" indent="0" algn="l" rtl="0">
              <a:spcBef>
                <a:spcPts val="400"/>
              </a:spcBef>
              <a:spcAft>
                <a:spcPts val="0"/>
              </a:spcAft>
              <a:buNone/>
            </a:pPr>
            <a:r>
              <a:rPr lang="en" sz="1200" b="1">
                <a:solidFill>
                  <a:srgbClr val="333333"/>
                </a:solidFill>
                <a:highlight>
                  <a:srgbClr val="FFFFFF"/>
                </a:highlight>
                <a:latin typeface="Roboto"/>
                <a:ea typeface="Roboto"/>
                <a:cs typeface="Roboto"/>
                <a:sym typeface="Roboto"/>
              </a:rPr>
              <a:t>Type-safety</a:t>
            </a:r>
            <a:endParaRPr sz="1200" b="1">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 sz="1200" b="1">
                <a:solidFill>
                  <a:srgbClr val="333333"/>
                </a:solidFill>
                <a:highlight>
                  <a:srgbClr val="FFFFFF"/>
                </a:highlight>
                <a:latin typeface="Roboto"/>
                <a:ea typeface="Roboto"/>
                <a:cs typeface="Roboto"/>
                <a:sym typeface="Roboto"/>
              </a:rPr>
              <a:t>Type casting is not required</a:t>
            </a:r>
            <a:endParaRPr sz="1200" b="1">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b="1">
                <a:solidFill>
                  <a:srgbClr val="333333"/>
                </a:solidFill>
                <a:highlight>
                  <a:srgbClr val="FFFFFF"/>
                </a:highlight>
                <a:latin typeface="Roboto"/>
                <a:ea typeface="Roboto"/>
                <a:cs typeface="Roboto"/>
                <a:sym typeface="Roboto"/>
              </a:rPr>
              <a:t>Compile-Time Checking</a:t>
            </a:r>
            <a:endParaRPr sz="1200" b="1">
              <a:solidFill>
                <a:srgbClr val="333333"/>
              </a:solidFill>
              <a:highlight>
                <a:srgbClr val="FFFFFF"/>
              </a:highlight>
              <a:latin typeface="Roboto"/>
              <a:ea typeface="Roboto"/>
              <a:cs typeface="Roboto"/>
              <a:sym typeface="Roboto"/>
            </a:endParaRPr>
          </a:p>
          <a:p>
            <a:pPr marL="0" lvl="0" indent="0" algn="l" rtl="0">
              <a:spcBef>
                <a:spcPts val="0"/>
              </a:spcBef>
              <a:spcAft>
                <a:spcPts val="1200"/>
              </a:spcAft>
              <a:buNone/>
            </a:pPr>
            <a:endParaRPr sz="1300" i="1">
              <a:solidFill>
                <a:srgbClr val="273239"/>
              </a:solidFill>
              <a:highlight>
                <a:srgbClr val="F9F9F9"/>
              </a:highlight>
              <a:latin typeface="Nunito"/>
              <a:ea typeface="Nunito"/>
              <a:cs typeface="Nunito"/>
              <a:sym typeface="Nunito"/>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Immutable Class</a:t>
            </a:r>
            <a:endParaRPr/>
          </a:p>
        </p:txBody>
      </p:sp>
      <p:sp>
        <p:nvSpPr>
          <p:cNvPr id="971" name="Google Shape;971;p1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25400" lvl="0" indent="-317500" algn="l" rtl="0">
              <a:lnSpc>
                <a:spcPct val="156250"/>
              </a:lnSpc>
              <a:spcBef>
                <a:spcPts val="1500"/>
              </a:spcBef>
              <a:spcAft>
                <a:spcPts val="0"/>
              </a:spcAft>
              <a:buClr>
                <a:schemeClr val="dk1"/>
              </a:buClr>
              <a:buSzPts val="1400"/>
              <a:buFont typeface="Roboto"/>
              <a:buAutoNum type="arabicPeriod"/>
            </a:pPr>
            <a:r>
              <a:rPr lang="en" sz="1400" dirty="0">
                <a:solidFill>
                  <a:schemeClr val="dk1"/>
                </a:solidFill>
                <a:highlight>
                  <a:srgbClr val="FFFFFF"/>
                </a:highlight>
                <a:latin typeface="Roboto"/>
                <a:ea typeface="Roboto"/>
                <a:cs typeface="Roboto"/>
                <a:sym typeface="Roboto"/>
              </a:rPr>
              <a:t>The instance variable of the class is </a:t>
            </a:r>
            <a:r>
              <a:rPr lang="en" sz="1400" b="1" u="sng" dirty="0">
                <a:solidFill>
                  <a:schemeClr val="dk1"/>
                </a:solidFill>
                <a:highlight>
                  <a:srgbClr val="FFFFFF"/>
                </a:highlight>
                <a:latin typeface="Roboto"/>
                <a:ea typeface="Roboto"/>
                <a:cs typeface="Roboto"/>
                <a:sym typeface="Roboto"/>
              </a:rPr>
              <a:t>final</a:t>
            </a:r>
            <a:r>
              <a:rPr lang="en" sz="1400" dirty="0">
                <a:solidFill>
                  <a:schemeClr val="dk1"/>
                </a:solidFill>
                <a:highlight>
                  <a:srgbClr val="FFFFFF"/>
                </a:highlight>
                <a:latin typeface="Roboto"/>
                <a:ea typeface="Roboto"/>
                <a:cs typeface="Roboto"/>
                <a:sym typeface="Roboto"/>
              </a:rPr>
              <a:t> i.e. we cannot change the value of it after creating an object.</a:t>
            </a:r>
            <a:endParaRPr sz="1400" dirty="0">
              <a:solidFill>
                <a:schemeClr val="dk1"/>
              </a:solidFill>
              <a:highlight>
                <a:srgbClr val="FFFFFF"/>
              </a:highlight>
              <a:latin typeface="Roboto"/>
              <a:ea typeface="Roboto"/>
              <a:cs typeface="Roboto"/>
              <a:sym typeface="Roboto"/>
            </a:endParaRPr>
          </a:p>
          <a:p>
            <a:pPr marL="457200" marR="25400" lvl="0" indent="-317500" algn="l" rtl="0">
              <a:lnSpc>
                <a:spcPct val="156250"/>
              </a:lnSpc>
              <a:spcBef>
                <a:spcPts val="0"/>
              </a:spcBef>
              <a:spcAft>
                <a:spcPts val="0"/>
              </a:spcAft>
              <a:buClr>
                <a:schemeClr val="dk1"/>
              </a:buClr>
              <a:buSzPts val="1400"/>
              <a:buFont typeface="Roboto"/>
              <a:buAutoNum type="arabicPeriod"/>
            </a:pPr>
            <a:r>
              <a:rPr lang="en" sz="1400" dirty="0">
                <a:solidFill>
                  <a:schemeClr val="dk1"/>
                </a:solidFill>
                <a:highlight>
                  <a:srgbClr val="FFFFFF"/>
                </a:highlight>
                <a:latin typeface="Roboto"/>
                <a:ea typeface="Roboto"/>
                <a:cs typeface="Roboto"/>
                <a:sym typeface="Roboto"/>
              </a:rPr>
              <a:t>The class is </a:t>
            </a:r>
            <a:r>
              <a:rPr lang="en" sz="1400" b="1" u="sng" dirty="0">
                <a:solidFill>
                  <a:schemeClr val="dk1"/>
                </a:solidFill>
                <a:highlight>
                  <a:srgbClr val="FFFFFF"/>
                </a:highlight>
                <a:latin typeface="Roboto"/>
                <a:ea typeface="Roboto"/>
                <a:cs typeface="Roboto"/>
                <a:sym typeface="Roboto"/>
              </a:rPr>
              <a:t>final</a:t>
            </a:r>
            <a:r>
              <a:rPr lang="en" sz="1400" dirty="0">
                <a:solidFill>
                  <a:schemeClr val="dk1"/>
                </a:solidFill>
                <a:highlight>
                  <a:srgbClr val="FFFFFF"/>
                </a:highlight>
                <a:latin typeface="Roboto"/>
                <a:ea typeface="Roboto"/>
                <a:cs typeface="Roboto"/>
                <a:sym typeface="Roboto"/>
              </a:rPr>
              <a:t> so we cannot create the subclass.</a:t>
            </a:r>
            <a:endParaRPr sz="1400" dirty="0">
              <a:solidFill>
                <a:schemeClr val="dk1"/>
              </a:solidFill>
              <a:highlight>
                <a:srgbClr val="FFFFFF"/>
              </a:highlight>
              <a:latin typeface="Roboto"/>
              <a:ea typeface="Roboto"/>
              <a:cs typeface="Roboto"/>
              <a:sym typeface="Roboto"/>
            </a:endParaRPr>
          </a:p>
          <a:p>
            <a:pPr marL="457200" marR="25400" lvl="0" indent="-317500" algn="l" rtl="0">
              <a:lnSpc>
                <a:spcPct val="156250"/>
              </a:lnSpc>
              <a:spcBef>
                <a:spcPts val="0"/>
              </a:spcBef>
              <a:spcAft>
                <a:spcPts val="0"/>
              </a:spcAft>
              <a:buClr>
                <a:schemeClr val="dk1"/>
              </a:buClr>
              <a:buSzPts val="1400"/>
              <a:buFont typeface="Roboto"/>
              <a:buAutoNum type="arabicPeriod"/>
            </a:pPr>
            <a:r>
              <a:rPr lang="en" sz="1400" dirty="0">
                <a:solidFill>
                  <a:schemeClr val="dk1"/>
                </a:solidFill>
                <a:highlight>
                  <a:srgbClr val="FFFFFF"/>
                </a:highlight>
                <a:latin typeface="Roboto"/>
                <a:ea typeface="Roboto"/>
                <a:cs typeface="Roboto"/>
                <a:sym typeface="Roboto"/>
              </a:rPr>
              <a:t>There is </a:t>
            </a:r>
            <a:r>
              <a:rPr lang="en" sz="1400" b="1" u="sng" dirty="0">
                <a:solidFill>
                  <a:schemeClr val="dk1"/>
                </a:solidFill>
                <a:highlight>
                  <a:srgbClr val="FFFFFF"/>
                </a:highlight>
                <a:latin typeface="Roboto"/>
                <a:ea typeface="Roboto"/>
                <a:cs typeface="Roboto"/>
                <a:sym typeface="Roboto"/>
              </a:rPr>
              <a:t>no setter methods </a:t>
            </a:r>
            <a:r>
              <a:rPr lang="en" sz="1400" dirty="0">
                <a:solidFill>
                  <a:schemeClr val="dk1"/>
                </a:solidFill>
                <a:highlight>
                  <a:srgbClr val="FFFFFF"/>
                </a:highlight>
                <a:latin typeface="Roboto"/>
                <a:ea typeface="Roboto"/>
                <a:cs typeface="Roboto"/>
                <a:sym typeface="Roboto"/>
              </a:rPr>
              <a:t>i.e. we have no option to change the value of the instance variable.</a:t>
            </a:r>
            <a:endParaRPr sz="1400" dirty="0">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lang="en-CA" sz="1500" i="1" dirty="0">
              <a:solidFill>
                <a:srgbClr val="273239"/>
              </a:solidFill>
              <a:highlight>
                <a:srgbClr val="F9F9F9"/>
              </a:highlight>
              <a:latin typeface="Nunito"/>
              <a:ea typeface="Nunito"/>
              <a:cs typeface="Nunito"/>
              <a:sym typeface="Nunito"/>
            </a:endParaRPr>
          </a:p>
          <a:p>
            <a:pPr marL="0" lvl="0" indent="0" algn="l" rtl="0">
              <a:spcBef>
                <a:spcPts val="1200"/>
              </a:spcBef>
              <a:spcAft>
                <a:spcPts val="1200"/>
              </a:spcAft>
              <a:buNone/>
            </a:pPr>
            <a:r>
              <a:rPr lang="en-CA" sz="1500" i="1" dirty="0">
                <a:solidFill>
                  <a:srgbClr val="273239"/>
                </a:solidFill>
                <a:highlight>
                  <a:srgbClr val="F9F9F9"/>
                </a:highlight>
                <a:latin typeface="Nunito"/>
                <a:ea typeface="Nunito"/>
                <a:cs typeface="Nunito"/>
                <a:sym typeface="Nunito"/>
              </a:rPr>
              <a:t>	Examples: Wrapper classes (Integer, Boolean) and String</a:t>
            </a:r>
            <a:endParaRPr sz="1500" i="1" dirty="0">
              <a:solidFill>
                <a:srgbClr val="273239"/>
              </a:solidFill>
              <a:highlight>
                <a:srgbClr val="F9F9F9"/>
              </a:highlight>
              <a:latin typeface="Nunito"/>
              <a:ea typeface="Nunito"/>
              <a:cs typeface="Nunito"/>
              <a:sym typeface="Nunito"/>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Collections </a:t>
            </a:r>
            <a:endParaRPr/>
          </a:p>
        </p:txBody>
      </p:sp>
      <p:sp>
        <p:nvSpPr>
          <p:cNvPr id="977" name="Google Shape;977;p1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1500">
                <a:solidFill>
                  <a:srgbClr val="333333"/>
                </a:solidFill>
                <a:highlight>
                  <a:srgbClr val="FFFFFF"/>
                </a:highlight>
                <a:latin typeface="Roboto"/>
                <a:ea typeface="Roboto"/>
                <a:cs typeface="Roboto"/>
                <a:sym typeface="Roboto"/>
              </a:rPr>
              <a:t>The </a:t>
            </a:r>
            <a:r>
              <a:rPr lang="en" sz="1500" b="1">
                <a:solidFill>
                  <a:srgbClr val="333333"/>
                </a:solidFill>
                <a:highlight>
                  <a:srgbClr val="FFFFFF"/>
                </a:highlight>
                <a:latin typeface="Roboto"/>
                <a:ea typeface="Roboto"/>
                <a:cs typeface="Roboto"/>
                <a:sym typeface="Roboto"/>
              </a:rPr>
              <a:t>Collection in Java</a:t>
            </a:r>
            <a:r>
              <a:rPr lang="en" sz="1500">
                <a:solidFill>
                  <a:srgbClr val="333333"/>
                </a:solidFill>
                <a:highlight>
                  <a:srgbClr val="FFFFFF"/>
                </a:highlight>
                <a:latin typeface="Roboto"/>
                <a:ea typeface="Roboto"/>
                <a:cs typeface="Roboto"/>
                <a:sym typeface="Roboto"/>
              </a:rPr>
              <a:t> is a framework that provides an architecture to store and manipulate the group of objects.</a:t>
            </a:r>
            <a:endParaRPr sz="3200"/>
          </a:p>
        </p:txBody>
      </p:sp>
      <p:pic>
        <p:nvPicPr>
          <p:cNvPr id="978" name="Google Shape;978;p160"/>
          <p:cNvPicPr preferRelativeResize="0"/>
          <p:nvPr/>
        </p:nvPicPr>
        <p:blipFill>
          <a:blip r:embed="rId3">
            <a:alphaModFix/>
          </a:blip>
          <a:stretch>
            <a:fillRect/>
          </a:stretch>
        </p:blipFill>
        <p:spPr>
          <a:xfrm>
            <a:off x="2952675" y="1534175"/>
            <a:ext cx="5795300" cy="331392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List interface</a:t>
            </a:r>
            <a:endParaRPr/>
          </a:p>
        </p:txBody>
      </p:sp>
      <p:sp>
        <p:nvSpPr>
          <p:cNvPr id="984" name="Google Shape;984;p1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218181"/>
              </a:lnSpc>
              <a:spcBef>
                <a:spcPts val="1300"/>
              </a:spcBef>
              <a:spcAft>
                <a:spcPts val="0"/>
              </a:spcAft>
              <a:buClr>
                <a:schemeClr val="dk1"/>
              </a:buClr>
              <a:buSzPts val="1100"/>
              <a:buFont typeface="Arial"/>
              <a:buNone/>
            </a:pPr>
            <a:r>
              <a:rPr lang="en" sz="1500">
                <a:solidFill>
                  <a:srgbClr val="242424"/>
                </a:solidFill>
                <a:highlight>
                  <a:srgbClr val="FFFFFF"/>
                </a:highlight>
                <a:latin typeface="Georgia"/>
                <a:ea typeface="Georgia"/>
                <a:cs typeface="Georgia"/>
                <a:sym typeface="Georgia"/>
              </a:rPr>
              <a:t>A List is an ordered Collection of elements which may contain duplicates. It is an interface that extends the Collection interface. Lists are further classified into the following:</a:t>
            </a:r>
            <a:endParaRPr sz="1500">
              <a:solidFill>
                <a:srgbClr val="242424"/>
              </a:solidFill>
              <a:highlight>
                <a:srgbClr val="FFFFFF"/>
              </a:highlight>
              <a:latin typeface="Georgia"/>
              <a:ea typeface="Georgia"/>
              <a:cs typeface="Georgia"/>
              <a:sym typeface="Georgia"/>
            </a:endParaRPr>
          </a:p>
          <a:p>
            <a:pPr marL="749300" lvl="0" indent="-330200" algn="l" rtl="0">
              <a:lnSpc>
                <a:spcPct val="218181"/>
              </a:lnSpc>
              <a:spcBef>
                <a:spcPts val="2200"/>
              </a:spcBef>
              <a:spcAft>
                <a:spcPts val="0"/>
              </a:spcAft>
              <a:buClr>
                <a:srgbClr val="242424"/>
              </a:buClr>
              <a:buSzPts val="1600"/>
              <a:buFont typeface="Georgia"/>
              <a:buAutoNum type="arabicPeriod"/>
            </a:pPr>
            <a:r>
              <a:rPr lang="en" sz="1600">
                <a:solidFill>
                  <a:srgbClr val="242424"/>
                </a:solidFill>
                <a:highlight>
                  <a:srgbClr val="FFFFFF"/>
                </a:highlight>
                <a:latin typeface="Georgia"/>
                <a:ea typeface="Georgia"/>
                <a:cs typeface="Georgia"/>
                <a:sym typeface="Georgia"/>
              </a:rPr>
              <a:t>ArrayList</a:t>
            </a:r>
            <a:endParaRPr sz="1600">
              <a:solidFill>
                <a:srgbClr val="242424"/>
              </a:solidFill>
              <a:highlight>
                <a:srgbClr val="FFFFFF"/>
              </a:highlight>
              <a:latin typeface="Georgia"/>
              <a:ea typeface="Georgia"/>
              <a:cs typeface="Georgia"/>
              <a:sym typeface="Georgia"/>
            </a:endParaRPr>
          </a:p>
          <a:p>
            <a:pPr marL="749300" lvl="0" indent="-330200" algn="l" rtl="0">
              <a:lnSpc>
                <a:spcPct val="218181"/>
              </a:lnSpc>
              <a:spcBef>
                <a:spcPts val="0"/>
              </a:spcBef>
              <a:spcAft>
                <a:spcPts val="0"/>
              </a:spcAft>
              <a:buClr>
                <a:srgbClr val="242424"/>
              </a:buClr>
              <a:buSzPts val="1600"/>
              <a:buFont typeface="Georgia"/>
              <a:buAutoNum type="arabicPeriod"/>
            </a:pPr>
            <a:r>
              <a:rPr lang="en" sz="1600">
                <a:solidFill>
                  <a:srgbClr val="242424"/>
                </a:solidFill>
                <a:highlight>
                  <a:srgbClr val="FFFFFF"/>
                </a:highlight>
                <a:latin typeface="Georgia"/>
                <a:ea typeface="Georgia"/>
                <a:cs typeface="Georgia"/>
                <a:sym typeface="Georgia"/>
              </a:rPr>
              <a:t>LinkedList</a:t>
            </a:r>
            <a:endParaRPr sz="1600">
              <a:solidFill>
                <a:srgbClr val="242424"/>
              </a:solidFill>
              <a:highlight>
                <a:srgbClr val="FFFFFF"/>
              </a:highlight>
              <a:latin typeface="Georgia"/>
              <a:ea typeface="Georgia"/>
              <a:cs typeface="Georgia"/>
              <a:sym typeface="Georgia"/>
            </a:endParaRPr>
          </a:p>
          <a:p>
            <a:pPr marL="749300" lvl="0" indent="-330200" algn="l" rtl="0">
              <a:lnSpc>
                <a:spcPct val="218181"/>
              </a:lnSpc>
              <a:spcBef>
                <a:spcPts val="0"/>
              </a:spcBef>
              <a:spcAft>
                <a:spcPts val="0"/>
              </a:spcAft>
              <a:buClr>
                <a:srgbClr val="242424"/>
              </a:buClr>
              <a:buSzPts val="1600"/>
              <a:buFont typeface="Georgia"/>
              <a:buAutoNum type="arabicPeriod"/>
            </a:pPr>
            <a:r>
              <a:rPr lang="en" sz="1600">
                <a:solidFill>
                  <a:srgbClr val="242424"/>
                </a:solidFill>
                <a:highlight>
                  <a:srgbClr val="FFFFFF"/>
                </a:highlight>
                <a:latin typeface="Georgia"/>
                <a:ea typeface="Georgia"/>
                <a:cs typeface="Georgia"/>
                <a:sym typeface="Georgia"/>
              </a:rPr>
              <a:t>Stack</a:t>
            </a:r>
            <a:endParaRPr sz="1600">
              <a:solidFill>
                <a:srgbClr val="242424"/>
              </a:solidFill>
              <a:highlight>
                <a:srgbClr val="FFFFFF"/>
              </a:highlight>
              <a:latin typeface="Georgia"/>
              <a:ea typeface="Georgia"/>
              <a:cs typeface="Georgia"/>
              <a:sym typeface="Georgia"/>
            </a:endParaRPr>
          </a:p>
          <a:p>
            <a:pPr marL="0" lvl="0" indent="0" algn="l" rtl="0">
              <a:spcBef>
                <a:spcPts val="0"/>
              </a:spcBef>
              <a:spcAft>
                <a:spcPts val="12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600">
                <a:latin typeface="Times New Roman"/>
                <a:ea typeface="Times New Roman"/>
                <a:cs typeface="Times New Roman"/>
                <a:sym typeface="Times New Roman"/>
              </a:rPr>
              <a:t>Types Of Data type</a:t>
            </a:r>
            <a:endParaRPr sz="3600">
              <a:latin typeface="Times New Roman"/>
              <a:ea typeface="Times New Roman"/>
              <a:cs typeface="Times New Roman"/>
              <a:sym typeface="Times New Roman"/>
            </a:endParaRPr>
          </a:p>
        </p:txBody>
      </p:sp>
      <p:sp>
        <p:nvSpPr>
          <p:cNvPr id="144" name="Google Shape;144;p27"/>
          <p:cNvSpPr txBox="1">
            <a:spLocks noGrp="1"/>
          </p:cNvSpPr>
          <p:nvPr>
            <p:ph type="body" idx="1"/>
          </p:nvPr>
        </p:nvSpPr>
        <p:spPr>
          <a:xfrm>
            <a:off x="348200" y="118895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Times New Roman"/>
              <a:buChar char="●"/>
            </a:pPr>
            <a:r>
              <a:rPr lang="en">
                <a:latin typeface="Times New Roman"/>
                <a:ea typeface="Times New Roman"/>
                <a:cs typeface="Times New Roman"/>
                <a:sym typeface="Times New Roman"/>
              </a:rPr>
              <a:t>Primitive </a:t>
            </a:r>
            <a:endParaRPr>
              <a:latin typeface="Times New Roman"/>
              <a:ea typeface="Times New Roman"/>
              <a:cs typeface="Times New Roman"/>
              <a:sym typeface="Times New Roman"/>
            </a:endParaRPr>
          </a:p>
          <a:p>
            <a:pPr marL="457200" lvl="0" indent="0" algn="l" rtl="0">
              <a:spcBef>
                <a:spcPts val="1200"/>
              </a:spcBef>
              <a:spcAft>
                <a:spcPts val="0"/>
              </a:spcAft>
              <a:buNone/>
            </a:pPr>
            <a:endParaRPr>
              <a:latin typeface="Times New Roman"/>
              <a:ea typeface="Times New Roman"/>
              <a:cs typeface="Times New Roman"/>
              <a:sym typeface="Times New Roman"/>
            </a:endParaRPr>
          </a:p>
          <a:p>
            <a:pPr marL="457200" lvl="0" indent="-342900" algn="l" rtl="0">
              <a:spcBef>
                <a:spcPts val="1200"/>
              </a:spcBef>
              <a:spcAft>
                <a:spcPts val="0"/>
              </a:spcAft>
              <a:buSzPts val="1800"/>
              <a:buFont typeface="Times New Roman"/>
              <a:buChar char="●"/>
            </a:pPr>
            <a:r>
              <a:rPr lang="en">
                <a:latin typeface="Times New Roman"/>
                <a:ea typeface="Times New Roman"/>
                <a:cs typeface="Times New Roman"/>
                <a:sym typeface="Times New Roman"/>
              </a:rPr>
              <a:t>Non Primitive</a:t>
            </a:r>
            <a:endParaRPr>
              <a:latin typeface="Times New Roman"/>
              <a:ea typeface="Times New Roman"/>
              <a:cs typeface="Times New Roman"/>
              <a:sym typeface="Times New Roman"/>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1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ArrayList</a:t>
            </a:r>
            <a:endParaRPr/>
          </a:p>
        </p:txBody>
      </p:sp>
      <p:sp>
        <p:nvSpPr>
          <p:cNvPr id="990" name="Google Shape;990;p1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350" b="1" dirty="0">
                <a:solidFill>
                  <a:srgbClr val="3D3D4E"/>
                </a:solidFill>
                <a:highlight>
                  <a:srgbClr val="FFFFFF"/>
                </a:highlight>
              </a:rPr>
              <a:t>ArrayList</a:t>
            </a:r>
            <a:r>
              <a:rPr lang="en" sz="1350" dirty="0">
                <a:solidFill>
                  <a:srgbClr val="3D3D4E"/>
                </a:solidFill>
                <a:highlight>
                  <a:srgbClr val="FFFFFF"/>
                </a:highlight>
              </a:rPr>
              <a:t> is the most widely used implementation of the </a:t>
            </a:r>
            <a:r>
              <a:rPr lang="en" sz="1350" b="1" dirty="0">
                <a:solidFill>
                  <a:srgbClr val="3D3D4E"/>
                </a:solidFill>
                <a:highlight>
                  <a:srgbClr val="FFFFFF"/>
                </a:highlight>
              </a:rPr>
              <a:t>List</a:t>
            </a:r>
            <a:r>
              <a:rPr lang="en" sz="1350" dirty="0">
                <a:solidFill>
                  <a:srgbClr val="3D3D4E"/>
                </a:solidFill>
                <a:highlight>
                  <a:srgbClr val="FFFFFF"/>
                </a:highlight>
              </a:rPr>
              <a:t> interface. Some of the salient features of an </a:t>
            </a:r>
            <a:r>
              <a:rPr lang="en" sz="1350" b="1" dirty="0">
                <a:solidFill>
                  <a:srgbClr val="3D3D4E"/>
                </a:solidFill>
                <a:highlight>
                  <a:srgbClr val="FFFFFF"/>
                </a:highlight>
              </a:rPr>
              <a:t>ArrayList</a:t>
            </a:r>
            <a:r>
              <a:rPr lang="en" sz="1350" dirty="0">
                <a:solidFill>
                  <a:srgbClr val="3D3D4E"/>
                </a:solidFill>
                <a:highlight>
                  <a:srgbClr val="FFFFFF"/>
                </a:highlight>
              </a:rPr>
              <a:t> are:</a:t>
            </a:r>
            <a:endParaRPr sz="1350" dirty="0">
              <a:solidFill>
                <a:srgbClr val="3D3D4E"/>
              </a:solidFill>
              <a:highlight>
                <a:srgbClr val="FFFFFF"/>
              </a:highlight>
            </a:endParaRPr>
          </a:p>
          <a:p>
            <a:pPr marL="457200" lvl="0" indent="-314325" algn="l" rtl="0">
              <a:spcBef>
                <a:spcPts val="1400"/>
              </a:spcBef>
              <a:spcAft>
                <a:spcPts val="0"/>
              </a:spcAft>
              <a:buClr>
                <a:srgbClr val="3D3D4E"/>
              </a:buClr>
              <a:buSzPts val="1350"/>
              <a:buAutoNum type="arabicPeriod"/>
            </a:pPr>
            <a:r>
              <a:rPr lang="en" sz="1350" dirty="0">
                <a:solidFill>
                  <a:srgbClr val="3D3D4E"/>
                </a:solidFill>
                <a:highlight>
                  <a:srgbClr val="FFFFFF"/>
                </a:highlight>
              </a:rPr>
              <a:t>Elements are stored in the order of insertion.</a:t>
            </a:r>
            <a:endParaRPr sz="1350" dirty="0">
              <a:solidFill>
                <a:srgbClr val="3D3D4E"/>
              </a:solidFill>
              <a:highlight>
                <a:srgbClr val="FFFFFF"/>
              </a:highlight>
            </a:endParaRPr>
          </a:p>
          <a:p>
            <a:pPr marL="457200" lvl="0" indent="-314325" algn="l" rtl="0">
              <a:spcBef>
                <a:spcPts val="0"/>
              </a:spcBef>
              <a:spcAft>
                <a:spcPts val="0"/>
              </a:spcAft>
              <a:buClr>
                <a:srgbClr val="3D3D4E"/>
              </a:buClr>
              <a:buSzPts val="1350"/>
              <a:buAutoNum type="arabicPeriod"/>
            </a:pPr>
            <a:r>
              <a:rPr lang="en" sz="1350" dirty="0">
                <a:solidFill>
                  <a:srgbClr val="3D3D4E"/>
                </a:solidFill>
                <a:highlight>
                  <a:srgbClr val="FFFFFF"/>
                </a:highlight>
              </a:rPr>
              <a:t>It allows the storage of duplicate elements.</a:t>
            </a:r>
            <a:endParaRPr sz="1350" dirty="0">
              <a:solidFill>
                <a:srgbClr val="3D3D4E"/>
              </a:solidFill>
              <a:highlight>
                <a:srgbClr val="FFFFFF"/>
              </a:highlight>
            </a:endParaRPr>
          </a:p>
          <a:p>
            <a:pPr marL="457200" lvl="0" indent="-314325" algn="l" rtl="0">
              <a:spcBef>
                <a:spcPts val="0"/>
              </a:spcBef>
              <a:spcAft>
                <a:spcPts val="0"/>
              </a:spcAft>
              <a:buClr>
                <a:srgbClr val="3D3D4E"/>
              </a:buClr>
              <a:buSzPts val="1350"/>
              <a:buAutoNum type="arabicPeriod"/>
            </a:pPr>
            <a:r>
              <a:rPr lang="en" sz="1350" dirty="0">
                <a:solidFill>
                  <a:srgbClr val="3D3D4E"/>
                </a:solidFill>
                <a:highlight>
                  <a:srgbClr val="FFFFFF"/>
                </a:highlight>
              </a:rPr>
              <a:t>ArrayList also supports null elements.</a:t>
            </a:r>
            <a:endParaRPr sz="1350" dirty="0">
              <a:solidFill>
                <a:srgbClr val="3D3D4E"/>
              </a:solidFill>
              <a:highlight>
                <a:srgbClr val="FFFFFF"/>
              </a:highlight>
            </a:endParaRPr>
          </a:p>
          <a:p>
            <a:pPr marL="0" lvl="0" indent="0" algn="l" rtl="0">
              <a:spcBef>
                <a:spcPts val="1500"/>
              </a:spcBef>
              <a:spcAft>
                <a:spcPts val="0"/>
              </a:spcAft>
              <a:buNone/>
            </a:pPr>
            <a:endParaRPr sz="1700" dirty="0">
              <a:solidFill>
                <a:schemeClr val="hlink"/>
              </a:solidFill>
              <a:highlight>
                <a:srgbClr val="FFFFFF"/>
              </a:highlight>
            </a:endParaRPr>
          </a:p>
          <a:p>
            <a:pPr marL="0" lvl="0" indent="0" algn="l" rtl="0">
              <a:spcBef>
                <a:spcPts val="800"/>
              </a:spcBef>
              <a:spcAft>
                <a:spcPts val="1200"/>
              </a:spcAft>
              <a:buNone/>
            </a:pPr>
            <a:endParaRPr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p1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Space and Time Complexity	</a:t>
            </a:r>
            <a:endParaRPr/>
          </a:p>
        </p:txBody>
      </p:sp>
      <p:sp>
        <p:nvSpPr>
          <p:cNvPr id="996" name="Google Shape;996;p1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https://www.freecodecamp.org/news/big-o-cheat-sheet-time-complexity-chart/</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800"/>
              </a:spcAft>
              <a:buClr>
                <a:schemeClr val="dk1"/>
              </a:buClr>
              <a:buSzPct val="64705"/>
              <a:buFont typeface="Arial"/>
              <a:buNone/>
            </a:pPr>
            <a:r>
              <a:rPr lang="en" sz="1700" b="1">
                <a:highlight>
                  <a:srgbClr val="FFFFFF"/>
                </a:highlight>
              </a:rPr>
              <a:t>Internal implementation of ArrayList</a:t>
            </a:r>
            <a:endParaRPr/>
          </a:p>
        </p:txBody>
      </p:sp>
      <p:sp>
        <p:nvSpPr>
          <p:cNvPr id="1002" name="Google Shape;1002;p1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50">
                <a:solidFill>
                  <a:srgbClr val="3D3D4E"/>
                </a:solidFill>
                <a:highlight>
                  <a:srgbClr val="FFFFFF"/>
                </a:highlight>
              </a:rPr>
              <a:t>An </a:t>
            </a:r>
            <a:r>
              <a:rPr lang="en" sz="1350" b="1">
                <a:solidFill>
                  <a:srgbClr val="3D3D4E"/>
                </a:solidFill>
                <a:highlight>
                  <a:srgbClr val="FFFFFF"/>
                </a:highlight>
              </a:rPr>
              <a:t>ArrayList</a:t>
            </a:r>
            <a:r>
              <a:rPr lang="en" sz="1350">
                <a:solidFill>
                  <a:srgbClr val="3D3D4E"/>
                </a:solidFill>
                <a:highlight>
                  <a:srgbClr val="FFFFFF"/>
                </a:highlight>
              </a:rPr>
              <a:t> stores data in a resizable array. Before Java 8, when an </a:t>
            </a:r>
            <a:r>
              <a:rPr lang="en" sz="1350" b="1">
                <a:solidFill>
                  <a:srgbClr val="3D3D4E"/>
                </a:solidFill>
                <a:highlight>
                  <a:srgbClr val="FFFFFF"/>
                </a:highlight>
              </a:rPr>
              <a:t>ArrayList</a:t>
            </a:r>
            <a:r>
              <a:rPr lang="en" sz="1350">
                <a:solidFill>
                  <a:srgbClr val="3D3D4E"/>
                </a:solidFill>
                <a:highlight>
                  <a:srgbClr val="FFFFFF"/>
                </a:highlight>
              </a:rPr>
              <a:t> was created, an array of default size ten was created internally. Now, when an </a:t>
            </a:r>
            <a:r>
              <a:rPr lang="en" sz="1350" b="1">
                <a:solidFill>
                  <a:srgbClr val="3D3D4E"/>
                </a:solidFill>
                <a:highlight>
                  <a:srgbClr val="FFFFFF"/>
                </a:highlight>
              </a:rPr>
              <a:t>ArrayList</a:t>
            </a:r>
            <a:r>
              <a:rPr lang="en" sz="1350">
                <a:solidFill>
                  <a:srgbClr val="3D3D4E"/>
                </a:solidFill>
                <a:highlight>
                  <a:srgbClr val="FFFFFF"/>
                </a:highlight>
              </a:rPr>
              <a:t> is created, an array of size zero is created. Only when the first element is inserted does the array size change to ten. This is called lazy initialization, and it saves a lot of memory.</a:t>
            </a:r>
            <a:endParaRPr sz="1350">
              <a:solidFill>
                <a:srgbClr val="3D3D4E"/>
              </a:solidFill>
              <a:highlight>
                <a:srgbClr val="FFFFFF"/>
              </a:highlight>
            </a:endParaRPr>
          </a:p>
          <a:p>
            <a:pPr marL="0" lvl="0" indent="0" algn="l" rtl="0">
              <a:spcBef>
                <a:spcPts val="1200"/>
              </a:spcBef>
              <a:spcAft>
                <a:spcPts val="0"/>
              </a:spcAft>
              <a:buNone/>
            </a:pPr>
            <a:r>
              <a:rPr lang="en" sz="1350">
                <a:solidFill>
                  <a:srgbClr val="3D3D4E"/>
                </a:solidFill>
                <a:highlight>
                  <a:srgbClr val="FFFFFF"/>
                </a:highlight>
              </a:rPr>
              <a:t>Before adding an element in </a:t>
            </a:r>
            <a:r>
              <a:rPr lang="en" sz="1350" b="1">
                <a:solidFill>
                  <a:srgbClr val="3D3D4E"/>
                </a:solidFill>
                <a:highlight>
                  <a:srgbClr val="FFFFFF"/>
                </a:highlight>
              </a:rPr>
              <a:t>ArrayList</a:t>
            </a:r>
            <a:r>
              <a:rPr lang="en" sz="1350">
                <a:solidFill>
                  <a:srgbClr val="3D3D4E"/>
                </a:solidFill>
                <a:highlight>
                  <a:srgbClr val="FFFFFF"/>
                </a:highlight>
              </a:rPr>
              <a:t>, its capacity is checked. If the internal array is full, then a new array of size </a:t>
            </a:r>
            <a:r>
              <a:rPr lang="en" sz="1350" b="1">
                <a:solidFill>
                  <a:schemeClr val="accent1"/>
                </a:solidFill>
                <a:highlight>
                  <a:schemeClr val="dk1"/>
                </a:highlight>
              </a:rPr>
              <a:t>(n + n/2 +1)</a:t>
            </a:r>
            <a:r>
              <a:rPr lang="en" sz="1350" b="1">
                <a:solidFill>
                  <a:srgbClr val="3D3D4E"/>
                </a:solidFill>
                <a:highlight>
                  <a:schemeClr val="dk1"/>
                </a:highlight>
              </a:rPr>
              <a:t> </a:t>
            </a:r>
            <a:r>
              <a:rPr lang="en" sz="1350">
                <a:solidFill>
                  <a:srgbClr val="3D3D4E"/>
                </a:solidFill>
                <a:highlight>
                  <a:srgbClr val="FFFFFF"/>
                </a:highlight>
              </a:rPr>
              <a:t> is created (e.g., if the capacity is ten, then a new array of size 16 will be created). The elements from the old array will be copied to the new array. This increases the capacity of an </a:t>
            </a:r>
            <a:r>
              <a:rPr lang="en" sz="1350" b="1">
                <a:solidFill>
                  <a:srgbClr val="3D3D4E"/>
                </a:solidFill>
                <a:highlight>
                  <a:srgbClr val="FFFFFF"/>
                </a:highlight>
              </a:rPr>
              <a:t>ArrayList</a:t>
            </a:r>
            <a:r>
              <a:rPr lang="en" sz="1350">
                <a:solidFill>
                  <a:srgbClr val="3D3D4E"/>
                </a:solidFill>
                <a:highlight>
                  <a:srgbClr val="FFFFFF"/>
                </a:highlight>
              </a:rPr>
              <a:t>, which is a time-consuming process.</a:t>
            </a:r>
            <a:endParaRPr sz="1350">
              <a:solidFill>
                <a:srgbClr val="3D3D4E"/>
              </a:solidFill>
              <a:highlight>
                <a:srgbClr val="FFFFFF"/>
              </a:highlight>
            </a:endParaRPr>
          </a:p>
          <a:p>
            <a:pPr marL="0" lvl="0" indent="0" algn="l" rtl="0">
              <a:spcBef>
                <a:spcPts val="1200"/>
              </a:spcBef>
              <a:spcAft>
                <a:spcPts val="1200"/>
              </a:spcAft>
              <a:buNone/>
            </a:pPr>
            <a:endParaRPr sz="1350">
              <a:solidFill>
                <a:srgbClr val="3D3D4E"/>
              </a:solidFill>
              <a:highlight>
                <a:srgbClr val="FFFFFF"/>
              </a:highlight>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1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Set Interface</a:t>
            </a:r>
            <a:endParaRPr/>
          </a:p>
        </p:txBody>
      </p:sp>
      <p:sp>
        <p:nvSpPr>
          <p:cNvPr id="1008" name="Google Shape;1008;p1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208181"/>
              </a:lnSpc>
              <a:spcBef>
                <a:spcPts val="1300"/>
              </a:spcBef>
              <a:spcAft>
                <a:spcPts val="0"/>
              </a:spcAft>
              <a:buClr>
                <a:schemeClr val="dk1"/>
              </a:buClr>
              <a:buSzPts val="852"/>
              <a:buFont typeface="Arial"/>
              <a:buNone/>
            </a:pPr>
            <a:r>
              <a:rPr lang="en" sz="1362" dirty="0">
                <a:solidFill>
                  <a:srgbClr val="242424"/>
                </a:solidFill>
                <a:highlight>
                  <a:srgbClr val="FFFFFF"/>
                </a:highlight>
                <a:latin typeface="Georgia"/>
                <a:ea typeface="Georgia"/>
                <a:cs typeface="Georgia"/>
                <a:sym typeface="Georgia"/>
              </a:rPr>
              <a:t>A Set refers to a collection that cannot contain duplicate elements. It is mainly used to model the mathematical set abstraction. Set has its implementation in various classes such as HashSet, TreeSet and LinkedHashSet. Set are further classified into the following:</a:t>
            </a:r>
            <a:endParaRPr sz="1362" dirty="0">
              <a:solidFill>
                <a:srgbClr val="242424"/>
              </a:solidFill>
              <a:highlight>
                <a:srgbClr val="FFFFFF"/>
              </a:highlight>
              <a:latin typeface="Georgia"/>
              <a:ea typeface="Georgia"/>
              <a:cs typeface="Georgia"/>
              <a:sym typeface="Georgia"/>
            </a:endParaRPr>
          </a:p>
          <a:p>
            <a:pPr marL="749300" lvl="0" indent="-320040" algn="l" rtl="0">
              <a:lnSpc>
                <a:spcPct val="208181"/>
              </a:lnSpc>
              <a:spcBef>
                <a:spcPts val="2200"/>
              </a:spcBef>
              <a:spcAft>
                <a:spcPts val="0"/>
              </a:spcAft>
              <a:buClr>
                <a:srgbClr val="242424"/>
              </a:buClr>
              <a:buSzPts val="1440"/>
              <a:buFont typeface="Georgia"/>
              <a:buAutoNum type="arabicPeriod"/>
            </a:pPr>
            <a:r>
              <a:rPr lang="en" sz="1440" dirty="0">
                <a:solidFill>
                  <a:srgbClr val="242424"/>
                </a:solidFill>
                <a:highlight>
                  <a:srgbClr val="FFFFFF"/>
                </a:highlight>
                <a:latin typeface="Georgia"/>
                <a:ea typeface="Georgia"/>
                <a:cs typeface="Georgia"/>
                <a:sym typeface="Georgia"/>
              </a:rPr>
              <a:t>HashSet</a:t>
            </a:r>
            <a:endParaRPr sz="1440" dirty="0">
              <a:solidFill>
                <a:srgbClr val="242424"/>
              </a:solidFill>
              <a:highlight>
                <a:srgbClr val="FFFFFF"/>
              </a:highlight>
              <a:latin typeface="Georgia"/>
              <a:ea typeface="Georgia"/>
              <a:cs typeface="Georgia"/>
              <a:sym typeface="Georgia"/>
            </a:endParaRPr>
          </a:p>
          <a:p>
            <a:pPr marL="749300" lvl="0" indent="-320040" algn="l" rtl="0">
              <a:lnSpc>
                <a:spcPct val="208181"/>
              </a:lnSpc>
              <a:spcBef>
                <a:spcPts val="0"/>
              </a:spcBef>
              <a:spcAft>
                <a:spcPts val="0"/>
              </a:spcAft>
              <a:buClr>
                <a:srgbClr val="242424"/>
              </a:buClr>
              <a:buSzPts val="1440"/>
              <a:buFont typeface="Georgia"/>
              <a:buAutoNum type="arabicPeriod"/>
            </a:pPr>
            <a:r>
              <a:rPr lang="en" sz="1440" dirty="0">
                <a:solidFill>
                  <a:srgbClr val="242424"/>
                </a:solidFill>
                <a:highlight>
                  <a:srgbClr val="FFFFFF"/>
                </a:highlight>
                <a:latin typeface="Georgia"/>
                <a:ea typeface="Georgia"/>
                <a:cs typeface="Georgia"/>
                <a:sym typeface="Georgia"/>
              </a:rPr>
              <a:t>LinkedHashSet</a:t>
            </a:r>
            <a:endParaRPr sz="1440" dirty="0">
              <a:solidFill>
                <a:srgbClr val="242424"/>
              </a:solidFill>
              <a:highlight>
                <a:srgbClr val="FFFFFF"/>
              </a:highlight>
              <a:latin typeface="Georgia"/>
              <a:ea typeface="Georgia"/>
              <a:cs typeface="Georgia"/>
              <a:sym typeface="Georgia"/>
            </a:endParaRPr>
          </a:p>
          <a:p>
            <a:pPr marL="749300" lvl="0" indent="-320040" algn="l" rtl="0">
              <a:lnSpc>
                <a:spcPct val="208181"/>
              </a:lnSpc>
              <a:spcBef>
                <a:spcPts val="0"/>
              </a:spcBef>
              <a:spcAft>
                <a:spcPts val="0"/>
              </a:spcAft>
              <a:buClr>
                <a:srgbClr val="242424"/>
              </a:buClr>
              <a:buSzPts val="1440"/>
              <a:buFont typeface="Georgia"/>
              <a:buAutoNum type="arabicPeriod"/>
            </a:pPr>
            <a:r>
              <a:rPr lang="en" sz="1440" dirty="0">
                <a:solidFill>
                  <a:srgbClr val="242424"/>
                </a:solidFill>
                <a:highlight>
                  <a:srgbClr val="FFFFFF"/>
                </a:highlight>
                <a:latin typeface="Georgia"/>
                <a:ea typeface="Georgia"/>
                <a:cs typeface="Georgia"/>
                <a:sym typeface="Georgia"/>
              </a:rPr>
              <a:t>TreeSet</a:t>
            </a:r>
            <a:endParaRPr sz="1440" dirty="0">
              <a:solidFill>
                <a:srgbClr val="242424"/>
              </a:solidFill>
              <a:highlight>
                <a:srgbClr val="FFFFFF"/>
              </a:highlight>
              <a:latin typeface="Georgia"/>
              <a:ea typeface="Georgia"/>
              <a:cs typeface="Georgia"/>
              <a:sym typeface="Georgia"/>
            </a:endParaRPr>
          </a:p>
          <a:p>
            <a:pPr marL="0" lvl="0" indent="0" algn="l" rtl="0">
              <a:lnSpc>
                <a:spcPct val="105000"/>
              </a:lnSpc>
              <a:spcBef>
                <a:spcPts val="0"/>
              </a:spcBef>
              <a:spcAft>
                <a:spcPts val="1200"/>
              </a:spcAft>
              <a:buSzPts val="852"/>
              <a:buNone/>
            </a:pPr>
            <a:endParaRPr sz="1595"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1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Queue Interface</a:t>
            </a:r>
            <a:endParaRPr/>
          </a:p>
        </p:txBody>
      </p:sp>
      <p:sp>
        <p:nvSpPr>
          <p:cNvPr id="1014" name="Google Shape;1014;p1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15" name="Google Shape;1015;p166"/>
          <p:cNvPicPr preferRelativeResize="0"/>
          <p:nvPr/>
        </p:nvPicPr>
        <p:blipFill>
          <a:blip r:embed="rId3">
            <a:alphaModFix/>
          </a:blip>
          <a:stretch>
            <a:fillRect/>
          </a:stretch>
        </p:blipFill>
        <p:spPr>
          <a:xfrm>
            <a:off x="2552963" y="1195100"/>
            <a:ext cx="4038075" cy="3331151"/>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Map Interface</a:t>
            </a:r>
            <a:endParaRPr/>
          </a:p>
        </p:txBody>
      </p:sp>
      <p:sp>
        <p:nvSpPr>
          <p:cNvPr id="1021" name="Google Shape;1021;p1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solidFill>
                  <a:srgbClr val="273239"/>
                </a:solidFill>
                <a:highlight>
                  <a:srgbClr val="FFFFFF"/>
                </a:highlight>
                <a:latin typeface="Nunito"/>
                <a:ea typeface="Nunito"/>
                <a:cs typeface="Nunito"/>
                <a:sym typeface="Nunito"/>
              </a:rPr>
              <a:t>In Java, Map Interface is present in </a:t>
            </a:r>
            <a:r>
              <a:rPr lang="en" sz="1600" u="sng">
                <a:solidFill>
                  <a:schemeClr val="hlink"/>
                </a:solidFill>
                <a:highlight>
                  <a:srgbClr val="FFFFFF"/>
                </a:highlight>
                <a:latin typeface="Nunito"/>
                <a:ea typeface="Nunito"/>
                <a:cs typeface="Nunito"/>
                <a:sym typeface="Nunito"/>
                <a:hlinkClick r:id="rId3"/>
              </a:rPr>
              <a:t>java.util</a:t>
            </a:r>
            <a:r>
              <a:rPr lang="en" sz="1600">
                <a:solidFill>
                  <a:srgbClr val="273239"/>
                </a:solidFill>
                <a:highlight>
                  <a:srgbClr val="FFFFFF"/>
                </a:highlight>
                <a:latin typeface="Nunito"/>
                <a:ea typeface="Nunito"/>
                <a:cs typeface="Nunito"/>
                <a:sym typeface="Nunito"/>
              </a:rPr>
              <a:t> package represents a mapping between a key and a value.</a:t>
            </a:r>
            <a:endParaRPr sz="2100"/>
          </a:p>
        </p:txBody>
      </p:sp>
      <p:pic>
        <p:nvPicPr>
          <p:cNvPr id="1022" name="Google Shape;1022;p167"/>
          <p:cNvPicPr preferRelativeResize="0"/>
          <p:nvPr/>
        </p:nvPicPr>
        <p:blipFill>
          <a:blip r:embed="rId4">
            <a:alphaModFix/>
          </a:blip>
          <a:stretch>
            <a:fillRect/>
          </a:stretch>
        </p:blipFill>
        <p:spPr>
          <a:xfrm>
            <a:off x="2109575" y="1672825"/>
            <a:ext cx="4924850" cy="32502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HashMap</a:t>
            </a:r>
            <a:endParaRPr/>
          </a:p>
        </p:txBody>
      </p:sp>
      <p:sp>
        <p:nvSpPr>
          <p:cNvPr id="1028" name="Google Shape;1028;p1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50" b="1">
                <a:solidFill>
                  <a:srgbClr val="3D3D4E"/>
                </a:solidFill>
                <a:highlight>
                  <a:srgbClr val="FFFFFF"/>
                </a:highlight>
              </a:rPr>
              <a:t>HashMap</a:t>
            </a:r>
            <a:r>
              <a:rPr lang="en" sz="1550">
                <a:solidFill>
                  <a:srgbClr val="3D3D4E"/>
                </a:solidFill>
                <a:highlight>
                  <a:srgbClr val="FFFFFF"/>
                </a:highlight>
              </a:rPr>
              <a:t> is a class in the </a:t>
            </a:r>
            <a:r>
              <a:rPr lang="en" sz="1400">
                <a:solidFill>
                  <a:srgbClr val="C7254E"/>
                </a:solidFill>
                <a:highlight>
                  <a:srgbClr val="F9F2F4"/>
                </a:highlight>
                <a:latin typeface="Courier New"/>
                <a:ea typeface="Courier New"/>
                <a:cs typeface="Courier New"/>
                <a:sym typeface="Courier New"/>
              </a:rPr>
              <a:t>java.utils</a:t>
            </a:r>
            <a:r>
              <a:rPr lang="en" sz="1550">
                <a:solidFill>
                  <a:srgbClr val="3D3D4E"/>
                </a:solidFill>
                <a:highlight>
                  <a:srgbClr val="FFFFFF"/>
                </a:highlight>
              </a:rPr>
              <a:t> package that implements the </a:t>
            </a:r>
            <a:r>
              <a:rPr lang="en" sz="1550" b="1">
                <a:solidFill>
                  <a:srgbClr val="3D3D4E"/>
                </a:solidFill>
                <a:highlight>
                  <a:srgbClr val="FFFFFF"/>
                </a:highlight>
              </a:rPr>
              <a:t>Map</a:t>
            </a:r>
            <a:r>
              <a:rPr lang="en" sz="1550">
                <a:solidFill>
                  <a:srgbClr val="3D3D4E"/>
                </a:solidFill>
                <a:highlight>
                  <a:srgbClr val="FFFFFF"/>
                </a:highlight>
              </a:rPr>
              <a:t> interface. It is used to store the key-value pair</a:t>
            </a:r>
            <a:endParaRPr sz="1550">
              <a:solidFill>
                <a:srgbClr val="3D3D4E"/>
              </a:solidFill>
              <a:highlight>
                <a:srgbClr val="FFFFFF"/>
              </a:highlight>
            </a:endParaRPr>
          </a:p>
          <a:p>
            <a:pPr marL="0" lvl="0" indent="0" algn="l" rtl="0">
              <a:spcBef>
                <a:spcPts val="1200"/>
              </a:spcBef>
              <a:spcAft>
                <a:spcPts val="0"/>
              </a:spcAft>
              <a:buNone/>
            </a:pPr>
            <a:endParaRPr sz="1550">
              <a:solidFill>
                <a:srgbClr val="3D3D4E"/>
              </a:solidFill>
              <a:highlight>
                <a:srgbClr val="FFFFFF"/>
              </a:highlight>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rPr>
              <a:t>Some of the features of HashMap are:</a:t>
            </a:r>
            <a:endParaRPr sz="1350">
              <a:solidFill>
                <a:srgbClr val="3D3D4E"/>
              </a:solidFill>
              <a:highlight>
                <a:srgbClr val="FFFFFF"/>
              </a:highlight>
            </a:endParaRPr>
          </a:p>
          <a:p>
            <a:pPr marL="457200" lvl="0" indent="-314325" algn="l" rtl="0">
              <a:spcBef>
                <a:spcPts val="1400"/>
              </a:spcBef>
              <a:spcAft>
                <a:spcPts val="0"/>
              </a:spcAft>
              <a:buClr>
                <a:srgbClr val="3D3D4E"/>
              </a:buClr>
              <a:buSzPts val="1350"/>
              <a:buAutoNum type="arabicPeriod"/>
            </a:pPr>
            <a:r>
              <a:rPr lang="en" sz="1350">
                <a:solidFill>
                  <a:srgbClr val="3D3D4E"/>
                </a:solidFill>
                <a:highlight>
                  <a:srgbClr val="FFFFFF"/>
                </a:highlight>
              </a:rPr>
              <a:t>The keys should be unique.</a:t>
            </a:r>
            <a:endParaRPr sz="1350">
              <a:solidFill>
                <a:srgbClr val="3D3D4E"/>
              </a:solidFill>
              <a:highlight>
                <a:srgbClr val="FFFFFF"/>
              </a:highlight>
            </a:endParaRPr>
          </a:p>
          <a:p>
            <a:pPr marL="457200" lvl="0" indent="-314325" algn="l" rtl="0">
              <a:spcBef>
                <a:spcPts val="0"/>
              </a:spcBef>
              <a:spcAft>
                <a:spcPts val="0"/>
              </a:spcAft>
              <a:buClr>
                <a:srgbClr val="3D3D4E"/>
              </a:buClr>
              <a:buSzPts val="1350"/>
              <a:buAutoNum type="arabicPeriod"/>
            </a:pPr>
            <a:r>
              <a:rPr lang="en" sz="1350">
                <a:solidFill>
                  <a:srgbClr val="3D3D4E"/>
                </a:solidFill>
                <a:highlight>
                  <a:srgbClr val="FFFFFF"/>
                </a:highlight>
              </a:rPr>
              <a:t>HashMap allows only one </a:t>
            </a:r>
            <a:r>
              <a:rPr lang="en" sz="1200">
                <a:solidFill>
                  <a:srgbClr val="C7254E"/>
                </a:solidFill>
                <a:highlight>
                  <a:srgbClr val="F9F2F4"/>
                </a:highlight>
                <a:latin typeface="Courier New"/>
                <a:ea typeface="Courier New"/>
                <a:cs typeface="Courier New"/>
                <a:sym typeface="Courier New"/>
              </a:rPr>
              <a:t>null</a:t>
            </a:r>
            <a:r>
              <a:rPr lang="en" sz="1350">
                <a:solidFill>
                  <a:srgbClr val="3D3D4E"/>
                </a:solidFill>
                <a:highlight>
                  <a:srgbClr val="FFFFFF"/>
                </a:highlight>
              </a:rPr>
              <a:t> key.</a:t>
            </a:r>
            <a:endParaRPr sz="1350">
              <a:solidFill>
                <a:srgbClr val="3D3D4E"/>
              </a:solidFill>
              <a:highlight>
                <a:srgbClr val="FFFFFF"/>
              </a:highlight>
            </a:endParaRPr>
          </a:p>
          <a:p>
            <a:pPr marL="457200" lvl="0" indent="-314325" algn="l" rtl="0">
              <a:spcBef>
                <a:spcPts val="0"/>
              </a:spcBef>
              <a:spcAft>
                <a:spcPts val="0"/>
              </a:spcAft>
              <a:buClr>
                <a:srgbClr val="3D3D4E"/>
              </a:buClr>
              <a:buSzPts val="1350"/>
              <a:buAutoNum type="arabicPeriod"/>
            </a:pPr>
            <a:r>
              <a:rPr lang="en" sz="1350">
                <a:solidFill>
                  <a:srgbClr val="3D3D4E"/>
                </a:solidFill>
                <a:highlight>
                  <a:srgbClr val="FFFFFF"/>
                </a:highlight>
              </a:rPr>
              <a:t>The values can be null or duplicate.</a:t>
            </a:r>
            <a:endParaRPr sz="1350">
              <a:solidFill>
                <a:srgbClr val="3D3D4E"/>
              </a:solidFill>
              <a:highlight>
                <a:srgbClr val="FFFFFF"/>
              </a:highlight>
            </a:endParaRPr>
          </a:p>
          <a:p>
            <a:pPr marL="457200" lvl="0" indent="-314325" algn="l" rtl="0">
              <a:spcBef>
                <a:spcPts val="0"/>
              </a:spcBef>
              <a:spcAft>
                <a:spcPts val="0"/>
              </a:spcAft>
              <a:buClr>
                <a:srgbClr val="3D3D4E"/>
              </a:buClr>
              <a:buSzPts val="1350"/>
              <a:buAutoNum type="arabicPeriod"/>
            </a:pPr>
            <a:r>
              <a:rPr lang="en" sz="1350">
                <a:solidFill>
                  <a:srgbClr val="3D3D4E"/>
                </a:solidFill>
                <a:highlight>
                  <a:srgbClr val="FFFFFF"/>
                </a:highlight>
              </a:rPr>
              <a:t>The keys are stored in random order.</a:t>
            </a:r>
            <a:endParaRPr sz="1350">
              <a:solidFill>
                <a:srgbClr val="3D3D4E"/>
              </a:solidFill>
              <a:highlight>
                <a:srgbClr val="FFFFFF"/>
              </a:highlight>
            </a:endParaRPr>
          </a:p>
          <a:p>
            <a:pPr marL="0" lvl="0" indent="0" algn="l" rtl="0">
              <a:spcBef>
                <a:spcPts val="800"/>
              </a:spcBef>
              <a:spcAft>
                <a:spcPts val="1200"/>
              </a:spcAft>
              <a:buNone/>
            </a:pPr>
            <a:endParaRPr sz="1550">
              <a:solidFill>
                <a:srgbClr val="3D3D4E"/>
              </a:solidFill>
              <a:highlight>
                <a:srgbClr val="FFFFFF"/>
              </a:highlight>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Additional Map Classes</a:t>
            </a:r>
            <a:endParaRPr/>
          </a:p>
        </p:txBody>
      </p:sp>
      <p:sp>
        <p:nvSpPr>
          <p:cNvPr id="1034" name="Google Shape;1034;p1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700" b="1">
                <a:solidFill>
                  <a:schemeClr val="dk1"/>
                </a:solidFill>
                <a:highlight>
                  <a:srgbClr val="FFFFFF"/>
                </a:highlight>
              </a:rPr>
              <a:t>ConcurrentHashMap - Interview </a:t>
            </a:r>
            <a:endParaRPr sz="1700" b="1">
              <a:solidFill>
                <a:schemeClr val="dk1"/>
              </a:solidFill>
              <a:highlight>
                <a:srgbClr val="FFFFFF"/>
              </a:highlight>
            </a:endParaRPr>
          </a:p>
          <a:p>
            <a:pPr marL="0" lvl="0" indent="0" algn="l" rtl="0">
              <a:spcBef>
                <a:spcPts val="800"/>
              </a:spcBef>
              <a:spcAft>
                <a:spcPts val="0"/>
              </a:spcAft>
              <a:buNone/>
            </a:pPr>
            <a:r>
              <a:rPr lang="en" sz="1700" b="1">
                <a:solidFill>
                  <a:srgbClr val="3D3D4E"/>
                </a:solidFill>
                <a:highlight>
                  <a:srgbClr val="FFFFFF"/>
                </a:highlight>
                <a:latin typeface="Georgia"/>
                <a:ea typeface="Georgia"/>
                <a:cs typeface="Georgia"/>
                <a:sym typeface="Georgia"/>
              </a:rPr>
              <a:t>SynchronizedMap - Interview </a:t>
            </a:r>
            <a:endParaRPr sz="1700" b="1">
              <a:solidFill>
                <a:srgbClr val="3D3D4E"/>
              </a:solidFill>
              <a:highlight>
                <a:srgbClr val="FFFFFF"/>
              </a:highlight>
              <a:latin typeface="Georgia"/>
              <a:ea typeface="Georgia"/>
              <a:cs typeface="Georgia"/>
              <a:sym typeface="Georgia"/>
            </a:endParaRPr>
          </a:p>
          <a:p>
            <a:pPr marL="0" lvl="0" indent="0" algn="l" rtl="0">
              <a:spcBef>
                <a:spcPts val="1200"/>
              </a:spcBef>
              <a:spcAft>
                <a:spcPts val="1200"/>
              </a:spcAft>
              <a:buNone/>
            </a:pPr>
            <a:r>
              <a:rPr lang="en" sz="1700" b="1">
                <a:solidFill>
                  <a:srgbClr val="3D3D4E"/>
                </a:solidFill>
                <a:highlight>
                  <a:srgbClr val="FFFFFF"/>
                </a:highlight>
                <a:latin typeface="Georgia"/>
                <a:ea typeface="Georgia"/>
                <a:cs typeface="Georgia"/>
                <a:sym typeface="Georgia"/>
              </a:rPr>
              <a:t>IdentityHashMap</a:t>
            </a:r>
            <a:endParaRPr sz="1700" b="1">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1040" name="Google Shape;1040;p1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t>
            </a:r>
            <a:endParaRPr/>
          </a:p>
        </p:txBody>
      </p:sp>
      <p:pic>
        <p:nvPicPr>
          <p:cNvPr id="1041" name="Google Shape;1041;p170"/>
          <p:cNvPicPr preferRelativeResize="0"/>
          <p:nvPr/>
        </p:nvPicPr>
        <p:blipFill>
          <a:blip r:embed="rId3">
            <a:alphaModFix/>
          </a:blip>
          <a:stretch>
            <a:fillRect/>
          </a:stretch>
        </p:blipFill>
        <p:spPr>
          <a:xfrm>
            <a:off x="52150" y="2281190"/>
            <a:ext cx="9144002" cy="1589871"/>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Collections class</a:t>
            </a:r>
            <a:endParaRPr/>
          </a:p>
        </p:txBody>
      </p:sp>
      <p:sp>
        <p:nvSpPr>
          <p:cNvPr id="1047" name="Google Shape;1047;p1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374151"/>
                </a:solidFill>
                <a:highlight>
                  <a:schemeClr val="lt1"/>
                </a:highlight>
                <a:latin typeface="Roboto"/>
                <a:ea typeface="Roboto"/>
                <a:cs typeface="Roboto"/>
                <a:sym typeface="Roboto"/>
              </a:rPr>
              <a:t>The </a:t>
            </a:r>
            <a:r>
              <a:rPr lang="en" sz="1150">
                <a:solidFill>
                  <a:srgbClr val="188038"/>
                </a:solidFill>
                <a:highlight>
                  <a:schemeClr val="lt1"/>
                </a:highlight>
                <a:latin typeface="Courier New"/>
                <a:ea typeface="Courier New"/>
                <a:cs typeface="Courier New"/>
                <a:sym typeface="Courier New"/>
              </a:rPr>
              <a:t>Collections</a:t>
            </a:r>
            <a:r>
              <a:rPr lang="en" sz="1400">
                <a:solidFill>
                  <a:srgbClr val="374151"/>
                </a:solidFill>
                <a:highlight>
                  <a:schemeClr val="lt1"/>
                </a:highlight>
                <a:latin typeface="Roboto"/>
                <a:ea typeface="Roboto"/>
                <a:cs typeface="Roboto"/>
                <a:sym typeface="Roboto"/>
              </a:rPr>
              <a:t> class in Java is a part of the Java Collections Framework, which provides various utility methods for working with collections (lists, sets, maps, etc.) in a more efficient and convenient way. It contains static methods for performing common operations on collections, such as sorting, searching, and synchronization.</a:t>
            </a:r>
            <a:endParaRPr sz="1400">
              <a:solidFill>
                <a:srgbClr val="374151"/>
              </a:solidFill>
              <a:highlight>
                <a:schemeClr val="lt1"/>
              </a:highlight>
              <a:latin typeface="Roboto"/>
              <a:ea typeface="Roboto"/>
              <a:cs typeface="Roboto"/>
              <a:sym typeface="Roboto"/>
            </a:endParaRPr>
          </a:p>
          <a:p>
            <a:pPr marL="0" lvl="0" indent="0" algn="l" rtl="0">
              <a:spcBef>
                <a:spcPts val="1200"/>
              </a:spcBef>
              <a:spcAft>
                <a:spcPts val="0"/>
              </a:spcAft>
              <a:buNone/>
            </a:pPr>
            <a:endParaRPr sz="1400">
              <a:solidFill>
                <a:srgbClr val="374151"/>
              </a:solidFill>
              <a:highlight>
                <a:srgbClr val="F7F7F8"/>
              </a:highlight>
              <a:latin typeface="Roboto"/>
              <a:ea typeface="Roboto"/>
              <a:cs typeface="Roboto"/>
              <a:sym typeface="Roboto"/>
            </a:endParaRPr>
          </a:p>
          <a:p>
            <a:pPr marL="457200" marR="25400" lvl="0" indent="-304800" algn="l" rtl="0">
              <a:lnSpc>
                <a:spcPct val="156250"/>
              </a:lnSpc>
              <a:spcBef>
                <a:spcPts val="1500"/>
              </a:spcBef>
              <a:spcAft>
                <a:spcPts val="0"/>
              </a:spcAft>
              <a:buClr>
                <a:schemeClr val="dk1"/>
              </a:buClr>
              <a:buSzPts val="1200"/>
              <a:buFont typeface="Roboto"/>
              <a:buChar char="○"/>
            </a:pPr>
            <a:r>
              <a:rPr lang="en" sz="1200">
                <a:solidFill>
                  <a:schemeClr val="dk1"/>
                </a:solidFill>
                <a:highlight>
                  <a:srgbClr val="FFFFFF"/>
                </a:highlight>
                <a:latin typeface="Roboto"/>
                <a:ea typeface="Roboto"/>
                <a:cs typeface="Roboto"/>
                <a:sym typeface="Roboto"/>
              </a:rPr>
              <a:t>Java Collection class throws a </a:t>
            </a:r>
            <a:r>
              <a:rPr lang="en" sz="1200" b="1">
                <a:solidFill>
                  <a:schemeClr val="dk1"/>
                </a:solidFill>
                <a:highlight>
                  <a:srgbClr val="FFFFFF"/>
                </a:highlight>
                <a:latin typeface="Roboto"/>
                <a:ea typeface="Roboto"/>
                <a:cs typeface="Roboto"/>
                <a:sym typeface="Roboto"/>
              </a:rPr>
              <a:t>NullPointerException</a:t>
            </a:r>
            <a:r>
              <a:rPr lang="en" sz="1200">
                <a:solidFill>
                  <a:schemeClr val="dk1"/>
                </a:solidFill>
                <a:highlight>
                  <a:srgbClr val="FFFFFF"/>
                </a:highlight>
                <a:latin typeface="Roboto"/>
                <a:ea typeface="Roboto"/>
                <a:cs typeface="Roboto"/>
                <a:sym typeface="Roboto"/>
              </a:rPr>
              <a:t> if the collections or class objects provided to them are null.</a:t>
            </a:r>
            <a:endParaRPr sz="1200">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sz="1400">
              <a:solidFill>
                <a:srgbClr val="374151"/>
              </a:solidFill>
              <a:highlight>
                <a:srgbClr val="F7F7F8"/>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27499"/>
              <a:buNone/>
            </a:pPr>
            <a:r>
              <a:rPr lang="en" sz="3600" b="1">
                <a:latin typeface="Times New Roman"/>
                <a:ea typeface="Times New Roman"/>
                <a:cs typeface="Times New Roman"/>
                <a:sym typeface="Times New Roman"/>
              </a:rPr>
              <a:t>Contd...</a:t>
            </a:r>
            <a:endParaRPr sz="3600" b="1">
              <a:latin typeface="Times New Roman"/>
              <a:ea typeface="Times New Roman"/>
              <a:cs typeface="Times New Roman"/>
              <a:sym typeface="Times New Roman"/>
            </a:endParaRPr>
          </a:p>
        </p:txBody>
      </p:sp>
      <p:sp>
        <p:nvSpPr>
          <p:cNvPr id="150" name="Google Shape;150;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1" name="Google Shape;151;p28"/>
          <p:cNvPicPr preferRelativeResize="0"/>
          <p:nvPr/>
        </p:nvPicPr>
        <p:blipFill>
          <a:blip r:embed="rId3">
            <a:alphaModFix/>
          </a:blip>
          <a:stretch>
            <a:fillRect/>
          </a:stretch>
        </p:blipFill>
        <p:spPr>
          <a:xfrm>
            <a:off x="1393675" y="1545050"/>
            <a:ext cx="6505675" cy="3233050"/>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053" name="Google Shape;1053;p1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b="1">
                <a:solidFill>
                  <a:schemeClr val="dk1"/>
                </a:solidFill>
                <a:highlight>
                  <a:schemeClr val="lt1"/>
                </a:highlight>
                <a:latin typeface="Roboto"/>
                <a:ea typeface="Roboto"/>
                <a:cs typeface="Roboto"/>
                <a:sym typeface="Roboto"/>
              </a:rPr>
              <a:t>Sorting</a:t>
            </a:r>
            <a:r>
              <a:rPr lang="en" sz="1600">
                <a:solidFill>
                  <a:srgbClr val="374151"/>
                </a:solidFill>
                <a:highlight>
                  <a:schemeClr val="lt1"/>
                </a:highlight>
                <a:latin typeface="Roboto"/>
                <a:ea typeface="Roboto"/>
                <a:cs typeface="Roboto"/>
                <a:sym typeface="Roboto"/>
              </a:rPr>
              <a:t>: The </a:t>
            </a:r>
            <a:r>
              <a:rPr lang="en" sz="1350">
                <a:solidFill>
                  <a:srgbClr val="188038"/>
                </a:solidFill>
                <a:highlight>
                  <a:schemeClr val="lt1"/>
                </a:highlight>
                <a:latin typeface="Courier New"/>
                <a:ea typeface="Courier New"/>
                <a:cs typeface="Courier New"/>
                <a:sym typeface="Courier New"/>
              </a:rPr>
              <a:t>Collections.sort()</a:t>
            </a:r>
            <a:r>
              <a:rPr lang="en" sz="1600">
                <a:solidFill>
                  <a:srgbClr val="374151"/>
                </a:solidFill>
                <a:highlight>
                  <a:schemeClr val="lt1"/>
                </a:highlight>
                <a:latin typeface="Roboto"/>
                <a:ea typeface="Roboto"/>
                <a:cs typeface="Roboto"/>
                <a:sym typeface="Roboto"/>
              </a:rPr>
              <a:t> method allows you to sort a list of elements in natural order or using a custom comparator. This is especially helpful when dealing with lists of objects that need to be ordered.</a:t>
            </a:r>
            <a:endParaRPr sz="1600">
              <a:solidFill>
                <a:srgbClr val="374151"/>
              </a:solidFill>
              <a:highlight>
                <a:schemeClr val="lt1"/>
              </a:highlight>
              <a:latin typeface="Roboto"/>
              <a:ea typeface="Roboto"/>
              <a:cs typeface="Roboto"/>
              <a:sym typeface="Roboto"/>
            </a:endParaRPr>
          </a:p>
          <a:p>
            <a:pPr marL="0" lvl="0" indent="0" algn="l" rtl="0">
              <a:spcBef>
                <a:spcPts val="1200"/>
              </a:spcBef>
              <a:spcAft>
                <a:spcPts val="0"/>
              </a:spcAft>
              <a:buNone/>
            </a:pPr>
            <a:r>
              <a:rPr lang="en" sz="1500" b="1">
                <a:solidFill>
                  <a:schemeClr val="dk1"/>
                </a:solidFill>
                <a:highlight>
                  <a:schemeClr val="lt1"/>
                </a:highlight>
                <a:latin typeface="Roboto"/>
                <a:ea typeface="Roboto"/>
                <a:cs typeface="Roboto"/>
                <a:sym typeface="Roboto"/>
              </a:rPr>
              <a:t>Finding Minimum and Maximum</a:t>
            </a:r>
            <a:r>
              <a:rPr lang="en" sz="1500" b="1">
                <a:solidFill>
                  <a:srgbClr val="374151"/>
                </a:solidFill>
                <a:highlight>
                  <a:schemeClr val="lt1"/>
                </a:highlight>
                <a:latin typeface="Roboto"/>
                <a:ea typeface="Roboto"/>
                <a:cs typeface="Roboto"/>
                <a:sym typeface="Roboto"/>
              </a:rPr>
              <a:t>:</a:t>
            </a:r>
            <a:r>
              <a:rPr lang="en" sz="1500">
                <a:solidFill>
                  <a:srgbClr val="374151"/>
                </a:solidFill>
                <a:highlight>
                  <a:schemeClr val="lt1"/>
                </a:highlight>
                <a:latin typeface="Roboto"/>
                <a:ea typeface="Roboto"/>
                <a:cs typeface="Roboto"/>
                <a:sym typeface="Roboto"/>
              </a:rPr>
              <a:t> The </a:t>
            </a:r>
            <a:r>
              <a:rPr lang="en" sz="1250">
                <a:solidFill>
                  <a:srgbClr val="188038"/>
                </a:solidFill>
                <a:highlight>
                  <a:schemeClr val="lt1"/>
                </a:highlight>
                <a:latin typeface="Courier New"/>
                <a:ea typeface="Courier New"/>
                <a:cs typeface="Courier New"/>
                <a:sym typeface="Courier New"/>
              </a:rPr>
              <a:t>Collections.min()</a:t>
            </a:r>
            <a:r>
              <a:rPr lang="en" sz="1500">
                <a:solidFill>
                  <a:srgbClr val="374151"/>
                </a:solidFill>
                <a:highlight>
                  <a:schemeClr val="lt1"/>
                </a:highlight>
                <a:latin typeface="Roboto"/>
                <a:ea typeface="Roboto"/>
                <a:cs typeface="Roboto"/>
                <a:sym typeface="Roboto"/>
              </a:rPr>
              <a:t> and </a:t>
            </a:r>
            <a:r>
              <a:rPr lang="en" sz="1250">
                <a:solidFill>
                  <a:srgbClr val="188038"/>
                </a:solidFill>
                <a:highlight>
                  <a:schemeClr val="lt1"/>
                </a:highlight>
                <a:latin typeface="Courier New"/>
                <a:ea typeface="Courier New"/>
                <a:cs typeface="Courier New"/>
                <a:sym typeface="Courier New"/>
              </a:rPr>
              <a:t>Collections.max()</a:t>
            </a:r>
            <a:r>
              <a:rPr lang="en" sz="1500">
                <a:solidFill>
                  <a:srgbClr val="374151"/>
                </a:solidFill>
                <a:highlight>
                  <a:schemeClr val="lt1"/>
                </a:highlight>
                <a:latin typeface="Roboto"/>
                <a:ea typeface="Roboto"/>
                <a:cs typeface="Roboto"/>
                <a:sym typeface="Roboto"/>
              </a:rPr>
              <a:t> methods provide ways to find the minimum and maximum elements from a collection, respectively.</a:t>
            </a:r>
            <a:endParaRPr sz="1500">
              <a:solidFill>
                <a:srgbClr val="374151"/>
              </a:solidFill>
              <a:highlight>
                <a:schemeClr val="lt1"/>
              </a:highlight>
              <a:latin typeface="Roboto"/>
              <a:ea typeface="Roboto"/>
              <a:cs typeface="Roboto"/>
              <a:sym typeface="Roboto"/>
            </a:endParaRPr>
          </a:p>
          <a:p>
            <a:pPr marL="0" lvl="0" indent="0" algn="l" rtl="0">
              <a:spcBef>
                <a:spcPts val="1200"/>
              </a:spcBef>
              <a:spcAft>
                <a:spcPts val="0"/>
              </a:spcAft>
              <a:buNone/>
            </a:pPr>
            <a:r>
              <a:rPr lang="en" sz="1500" b="1">
                <a:solidFill>
                  <a:schemeClr val="dk1"/>
                </a:solidFill>
                <a:highlight>
                  <a:schemeClr val="lt1"/>
                </a:highlight>
                <a:latin typeface="Roboto"/>
                <a:ea typeface="Roboto"/>
                <a:cs typeface="Roboto"/>
                <a:sym typeface="Roboto"/>
              </a:rPr>
              <a:t>Frequency of Elements</a:t>
            </a:r>
            <a:r>
              <a:rPr lang="en" sz="1500">
                <a:solidFill>
                  <a:srgbClr val="374151"/>
                </a:solidFill>
                <a:highlight>
                  <a:schemeClr val="lt1"/>
                </a:highlight>
                <a:latin typeface="Roboto"/>
                <a:ea typeface="Roboto"/>
                <a:cs typeface="Roboto"/>
                <a:sym typeface="Roboto"/>
              </a:rPr>
              <a:t>: The </a:t>
            </a:r>
            <a:r>
              <a:rPr lang="en" sz="1250">
                <a:solidFill>
                  <a:srgbClr val="188038"/>
                </a:solidFill>
                <a:highlight>
                  <a:schemeClr val="lt1"/>
                </a:highlight>
                <a:latin typeface="Courier New"/>
                <a:ea typeface="Courier New"/>
                <a:cs typeface="Courier New"/>
                <a:sym typeface="Courier New"/>
              </a:rPr>
              <a:t>Collections.frequency()</a:t>
            </a:r>
            <a:r>
              <a:rPr lang="en" sz="1500">
                <a:solidFill>
                  <a:srgbClr val="374151"/>
                </a:solidFill>
                <a:highlight>
                  <a:schemeClr val="lt1"/>
                </a:highlight>
                <a:latin typeface="Roboto"/>
                <a:ea typeface="Roboto"/>
                <a:cs typeface="Roboto"/>
                <a:sym typeface="Roboto"/>
              </a:rPr>
              <a:t> method counts the occurrences of a specific element in a collection.</a:t>
            </a:r>
            <a:endParaRPr sz="1500">
              <a:solidFill>
                <a:srgbClr val="374151"/>
              </a:solidFill>
              <a:highlight>
                <a:schemeClr val="lt1"/>
              </a:highlight>
              <a:latin typeface="Roboto"/>
              <a:ea typeface="Roboto"/>
              <a:cs typeface="Roboto"/>
              <a:sym typeface="Roboto"/>
            </a:endParaRPr>
          </a:p>
          <a:p>
            <a:pPr marL="0" lvl="0" indent="0" algn="l" rtl="0">
              <a:spcBef>
                <a:spcPts val="1200"/>
              </a:spcBef>
              <a:spcAft>
                <a:spcPts val="0"/>
              </a:spcAft>
              <a:buNone/>
            </a:pPr>
            <a:r>
              <a:rPr lang="en" sz="1524" b="1">
                <a:solidFill>
                  <a:schemeClr val="dk1"/>
                </a:solidFill>
                <a:highlight>
                  <a:schemeClr val="lt1"/>
                </a:highlight>
                <a:latin typeface="Roboto"/>
                <a:ea typeface="Roboto"/>
                <a:cs typeface="Roboto"/>
                <a:sym typeface="Roboto"/>
              </a:rPr>
              <a:t>Creating Immutable Collections</a:t>
            </a:r>
            <a:r>
              <a:rPr lang="en" sz="1524">
                <a:solidFill>
                  <a:srgbClr val="374151"/>
                </a:solidFill>
                <a:highlight>
                  <a:schemeClr val="lt1"/>
                </a:highlight>
                <a:latin typeface="Roboto"/>
                <a:ea typeface="Roboto"/>
                <a:cs typeface="Roboto"/>
                <a:sym typeface="Roboto"/>
              </a:rPr>
              <a:t>: The </a:t>
            </a:r>
            <a:r>
              <a:rPr lang="en" sz="1274">
                <a:solidFill>
                  <a:srgbClr val="188038"/>
                </a:solidFill>
                <a:highlight>
                  <a:schemeClr val="lt1"/>
                </a:highlight>
                <a:latin typeface="Courier New"/>
                <a:ea typeface="Courier New"/>
                <a:cs typeface="Courier New"/>
                <a:sym typeface="Courier New"/>
              </a:rPr>
              <a:t>Collections.unmodifiableCollection()</a:t>
            </a:r>
            <a:r>
              <a:rPr lang="en" sz="1524">
                <a:solidFill>
                  <a:srgbClr val="374151"/>
                </a:solidFill>
                <a:highlight>
                  <a:schemeClr val="lt1"/>
                </a:highlight>
                <a:latin typeface="Roboto"/>
                <a:ea typeface="Roboto"/>
                <a:cs typeface="Roboto"/>
                <a:sym typeface="Roboto"/>
              </a:rPr>
              <a:t>, </a:t>
            </a:r>
            <a:r>
              <a:rPr lang="en" sz="1274">
                <a:solidFill>
                  <a:srgbClr val="188038"/>
                </a:solidFill>
                <a:highlight>
                  <a:schemeClr val="lt1"/>
                </a:highlight>
                <a:latin typeface="Courier New"/>
                <a:ea typeface="Courier New"/>
                <a:cs typeface="Courier New"/>
                <a:sym typeface="Courier New"/>
              </a:rPr>
              <a:t>Collections.unmodifiableList()</a:t>
            </a:r>
            <a:r>
              <a:rPr lang="en" sz="1524">
                <a:solidFill>
                  <a:srgbClr val="374151"/>
                </a:solidFill>
                <a:highlight>
                  <a:schemeClr val="lt1"/>
                </a:highlight>
                <a:latin typeface="Roboto"/>
                <a:ea typeface="Roboto"/>
                <a:cs typeface="Roboto"/>
                <a:sym typeface="Roboto"/>
              </a:rPr>
              <a:t>, etc., methods generate unmodifiable views of collections, which can be useful to ensure data integrity and avoid unintended modifications.</a:t>
            </a:r>
            <a:endParaRPr sz="1824">
              <a:solidFill>
                <a:srgbClr val="374151"/>
              </a:solidFill>
              <a:highlight>
                <a:schemeClr val="lt1"/>
              </a:highlight>
              <a:latin typeface="Roboto"/>
              <a:ea typeface="Roboto"/>
              <a:cs typeface="Roboto"/>
              <a:sym typeface="Roboto"/>
            </a:endParaRPr>
          </a:p>
          <a:p>
            <a:pPr marL="0" lvl="0" indent="0" algn="l" rtl="0">
              <a:spcBef>
                <a:spcPts val="1200"/>
              </a:spcBef>
              <a:spcAft>
                <a:spcPts val="0"/>
              </a:spcAft>
              <a:buNone/>
            </a:pPr>
            <a:endParaRPr sz="1500">
              <a:solidFill>
                <a:srgbClr val="374151"/>
              </a:solidFill>
              <a:highlight>
                <a:schemeClr val="lt1"/>
              </a:highlight>
              <a:latin typeface="Roboto"/>
              <a:ea typeface="Roboto"/>
              <a:cs typeface="Roboto"/>
              <a:sym typeface="Roboto"/>
            </a:endParaRPr>
          </a:p>
          <a:p>
            <a:pPr marL="0" lvl="0" indent="0" algn="l" rtl="0">
              <a:spcBef>
                <a:spcPts val="1200"/>
              </a:spcBef>
              <a:spcAft>
                <a:spcPts val="1200"/>
              </a:spcAft>
              <a:buNone/>
            </a:pPr>
            <a:endParaRPr sz="1600">
              <a:solidFill>
                <a:srgbClr val="374151"/>
              </a:solidFill>
              <a:highlight>
                <a:schemeClr val="lt1"/>
              </a:highlight>
              <a:latin typeface="Roboto"/>
              <a:ea typeface="Roboto"/>
              <a:cs typeface="Roboto"/>
              <a:sym typeface="Roboto"/>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1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Arrays class </a:t>
            </a:r>
            <a:endParaRPr/>
          </a:p>
        </p:txBody>
      </p:sp>
      <p:sp>
        <p:nvSpPr>
          <p:cNvPr id="1059" name="Google Shape;1059;p1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50" b="1">
                <a:solidFill>
                  <a:srgbClr val="3D3D4E"/>
                </a:solidFill>
                <a:highlight>
                  <a:srgbClr val="FFFFFF"/>
                </a:highlight>
                <a:latin typeface="Georgia"/>
                <a:ea typeface="Georgia"/>
                <a:cs typeface="Georgia"/>
                <a:sym typeface="Georgia"/>
              </a:rPr>
              <a:t>Arrays</a:t>
            </a:r>
            <a:r>
              <a:rPr lang="en" sz="1750">
                <a:solidFill>
                  <a:srgbClr val="3D3D4E"/>
                </a:solidFill>
                <a:highlight>
                  <a:srgbClr val="FFFFFF"/>
                </a:highlight>
                <a:latin typeface="Georgia"/>
                <a:ea typeface="Georgia"/>
                <a:cs typeface="Georgia"/>
                <a:sym typeface="Georgia"/>
              </a:rPr>
              <a:t> is a class in the </a:t>
            </a:r>
            <a:r>
              <a:rPr lang="en" sz="1600">
                <a:solidFill>
                  <a:srgbClr val="C7254E"/>
                </a:solidFill>
                <a:highlight>
                  <a:srgbClr val="F9F2F4"/>
                </a:highlight>
                <a:latin typeface="Courier New"/>
                <a:ea typeface="Courier New"/>
                <a:cs typeface="Courier New"/>
                <a:sym typeface="Courier New"/>
              </a:rPr>
              <a:t>java.utils</a:t>
            </a:r>
            <a:r>
              <a:rPr lang="en" sz="1750">
                <a:solidFill>
                  <a:srgbClr val="3D3D4E"/>
                </a:solidFill>
                <a:highlight>
                  <a:srgbClr val="FFFFFF"/>
                </a:highlight>
                <a:latin typeface="Georgia"/>
                <a:ea typeface="Georgia"/>
                <a:cs typeface="Georgia"/>
                <a:sym typeface="Georgia"/>
              </a:rPr>
              <a:t> package that contains various methods for manipulating arrays (such as sorting and searching). This class also contains a static factory that allows arrays to be seen as a list. The methods in this class throw a </a:t>
            </a:r>
            <a:r>
              <a:rPr lang="en" sz="1600">
                <a:solidFill>
                  <a:srgbClr val="C7254E"/>
                </a:solidFill>
                <a:highlight>
                  <a:srgbClr val="F9F2F4"/>
                </a:highlight>
                <a:latin typeface="Courier New"/>
                <a:ea typeface="Courier New"/>
                <a:cs typeface="Courier New"/>
                <a:sym typeface="Courier New"/>
              </a:rPr>
              <a:t>NullPointerException</a:t>
            </a:r>
            <a:r>
              <a:rPr lang="en" sz="1750">
                <a:solidFill>
                  <a:srgbClr val="3D3D4E"/>
                </a:solidFill>
                <a:highlight>
                  <a:srgbClr val="FFFFFF"/>
                </a:highlight>
                <a:latin typeface="Georgia"/>
                <a:ea typeface="Georgia"/>
                <a:cs typeface="Georgia"/>
                <a:sym typeface="Georgia"/>
              </a:rPr>
              <a:t> if the specified array reference is </a:t>
            </a:r>
            <a:r>
              <a:rPr lang="en" sz="1600">
                <a:solidFill>
                  <a:srgbClr val="C7254E"/>
                </a:solidFill>
                <a:highlight>
                  <a:srgbClr val="F9F2F4"/>
                </a:highlight>
                <a:latin typeface="Courier New"/>
                <a:ea typeface="Courier New"/>
                <a:cs typeface="Courier New"/>
                <a:sym typeface="Courier New"/>
              </a:rPr>
              <a:t>null</a:t>
            </a:r>
            <a:endParaRPr sz="22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0"/>
              </a:spcAft>
              <a:buClr>
                <a:schemeClr val="dk1"/>
              </a:buClr>
              <a:buSzPct val="64705"/>
              <a:buFont typeface="Arial"/>
              <a:buNone/>
            </a:pPr>
            <a:r>
              <a:rPr lang="en" sz="1700" b="1">
                <a:highlight>
                  <a:srgbClr val="FFFFFF"/>
                </a:highlight>
              </a:rPr>
              <a:t>Converting an Array into a List</a:t>
            </a:r>
            <a:endParaRPr sz="1700" b="1">
              <a:highlight>
                <a:srgbClr val="FFFFFF"/>
              </a:highlight>
            </a:endParaRPr>
          </a:p>
          <a:p>
            <a:pPr marL="0" lvl="0" indent="0" algn="l" rtl="0">
              <a:spcBef>
                <a:spcPts val="800"/>
              </a:spcBef>
              <a:spcAft>
                <a:spcPts val="0"/>
              </a:spcAft>
              <a:buNone/>
            </a:pPr>
            <a:endParaRPr/>
          </a:p>
        </p:txBody>
      </p:sp>
      <p:sp>
        <p:nvSpPr>
          <p:cNvPr id="1065" name="Google Shape;1065;p1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66" name="Google Shape;1066;p174"/>
          <p:cNvPicPr preferRelativeResize="0"/>
          <p:nvPr/>
        </p:nvPicPr>
        <p:blipFill>
          <a:blip r:embed="rId3">
            <a:alphaModFix/>
          </a:blip>
          <a:stretch>
            <a:fillRect/>
          </a:stretch>
        </p:blipFill>
        <p:spPr>
          <a:xfrm>
            <a:off x="383200" y="1245900"/>
            <a:ext cx="5555376" cy="3580274"/>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Comparable Interface</a:t>
            </a:r>
            <a:endParaRPr/>
          </a:p>
        </p:txBody>
      </p:sp>
      <p:sp>
        <p:nvSpPr>
          <p:cNvPr id="1072" name="Google Shape;1072;p1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It contains a method called </a:t>
            </a:r>
            <a:br>
              <a:rPr lang="en"/>
            </a:br>
            <a:r>
              <a:rPr lang="en"/>
              <a:t>1. compareTo(T o)</a:t>
            </a:r>
            <a:endParaRPr/>
          </a:p>
          <a:p>
            <a:pPr marL="0" lvl="0" indent="0" algn="l" rtl="0">
              <a:spcBef>
                <a:spcPts val="1200"/>
              </a:spcBef>
              <a:spcAft>
                <a:spcPts val="0"/>
              </a:spcAft>
              <a:buNone/>
            </a:pPr>
            <a:endParaRPr/>
          </a:p>
          <a:p>
            <a:pPr marL="457200" lvl="0" indent="-323850" algn="l" rtl="0">
              <a:spcBef>
                <a:spcPts val="1200"/>
              </a:spcBef>
              <a:spcAft>
                <a:spcPts val="0"/>
              </a:spcAft>
              <a:buClr>
                <a:srgbClr val="374151"/>
              </a:buClr>
              <a:buSzPts val="1500"/>
              <a:buAutoNum type="arabicPeriod"/>
            </a:pPr>
            <a:r>
              <a:rPr lang="en" sz="1500" b="1">
                <a:solidFill>
                  <a:srgbClr val="374151"/>
                </a:solidFill>
                <a:highlight>
                  <a:srgbClr val="FFFFFF"/>
                </a:highlight>
              </a:rPr>
              <a:t>-1</a:t>
            </a:r>
            <a:r>
              <a:rPr lang="en" sz="1500">
                <a:solidFill>
                  <a:srgbClr val="374151"/>
                </a:solidFill>
                <a:highlight>
                  <a:srgbClr val="FFFFFF"/>
                </a:highlight>
              </a:rPr>
              <a:t> if t</a:t>
            </a:r>
            <a:r>
              <a:rPr lang="en" sz="1350">
                <a:solidFill>
                  <a:srgbClr val="C7254E"/>
                </a:solidFill>
                <a:highlight>
                  <a:srgbClr val="F9F2F4"/>
                </a:highlight>
                <a:latin typeface="Courier New"/>
                <a:ea typeface="Courier New"/>
                <a:cs typeface="Courier New"/>
                <a:sym typeface="Courier New"/>
              </a:rPr>
              <a:t>obj1</a:t>
            </a:r>
            <a:r>
              <a:rPr lang="en" sz="1500">
                <a:solidFill>
                  <a:srgbClr val="374151"/>
                </a:solidFill>
                <a:highlight>
                  <a:srgbClr val="FFFFFF"/>
                </a:highlight>
              </a:rPr>
              <a:t> is less than   </a:t>
            </a:r>
            <a:r>
              <a:rPr lang="en" sz="1350">
                <a:solidFill>
                  <a:srgbClr val="C7254E"/>
                </a:solidFill>
                <a:highlight>
                  <a:srgbClr val="F9F2F4"/>
                </a:highlight>
                <a:latin typeface="Courier New"/>
                <a:ea typeface="Courier New"/>
                <a:cs typeface="Courier New"/>
                <a:sym typeface="Courier New"/>
              </a:rPr>
              <a:t>obj2</a:t>
            </a:r>
            <a:endParaRPr sz="1350">
              <a:solidFill>
                <a:srgbClr val="C7254E"/>
              </a:solidFill>
              <a:highlight>
                <a:srgbClr val="F9F2F4"/>
              </a:highlight>
              <a:latin typeface="Courier New"/>
              <a:ea typeface="Courier New"/>
              <a:cs typeface="Courier New"/>
              <a:sym typeface="Courier New"/>
            </a:endParaRPr>
          </a:p>
          <a:p>
            <a:pPr marL="457200" lvl="0" indent="-323850" algn="l" rtl="0">
              <a:spcBef>
                <a:spcPts val="0"/>
              </a:spcBef>
              <a:spcAft>
                <a:spcPts val="0"/>
              </a:spcAft>
              <a:buClr>
                <a:srgbClr val="374151"/>
              </a:buClr>
              <a:buSzPts val="1500"/>
              <a:buAutoNum type="arabicPeriod"/>
            </a:pPr>
            <a:r>
              <a:rPr lang="en" sz="1500" b="1">
                <a:solidFill>
                  <a:srgbClr val="374151"/>
                </a:solidFill>
                <a:highlight>
                  <a:srgbClr val="FFFFFF"/>
                </a:highlight>
              </a:rPr>
              <a:t>1</a:t>
            </a:r>
            <a:r>
              <a:rPr lang="en" sz="1500">
                <a:solidFill>
                  <a:srgbClr val="374151"/>
                </a:solidFill>
                <a:highlight>
                  <a:srgbClr val="FFFFFF"/>
                </a:highlight>
              </a:rPr>
              <a:t> if  </a:t>
            </a:r>
            <a:r>
              <a:rPr lang="en" sz="1350">
                <a:solidFill>
                  <a:srgbClr val="C7254E"/>
                </a:solidFill>
                <a:highlight>
                  <a:srgbClr val="F9F2F4"/>
                </a:highlight>
                <a:latin typeface="Courier New"/>
                <a:ea typeface="Courier New"/>
                <a:cs typeface="Courier New"/>
                <a:sym typeface="Courier New"/>
              </a:rPr>
              <a:t>obj1</a:t>
            </a:r>
            <a:r>
              <a:rPr lang="en" sz="1500">
                <a:solidFill>
                  <a:srgbClr val="374151"/>
                </a:solidFill>
                <a:highlight>
                  <a:srgbClr val="FFFFFF"/>
                </a:highlight>
              </a:rPr>
              <a:t> is greater than   </a:t>
            </a:r>
            <a:r>
              <a:rPr lang="en" sz="1350">
                <a:solidFill>
                  <a:srgbClr val="C7254E"/>
                </a:solidFill>
                <a:highlight>
                  <a:srgbClr val="F9F2F4"/>
                </a:highlight>
                <a:latin typeface="Courier New"/>
                <a:ea typeface="Courier New"/>
                <a:cs typeface="Courier New"/>
                <a:sym typeface="Courier New"/>
              </a:rPr>
              <a:t>obj2</a:t>
            </a:r>
            <a:endParaRPr sz="1350">
              <a:solidFill>
                <a:srgbClr val="C7254E"/>
              </a:solidFill>
              <a:highlight>
                <a:srgbClr val="F9F2F4"/>
              </a:highlight>
              <a:latin typeface="Courier New"/>
              <a:ea typeface="Courier New"/>
              <a:cs typeface="Courier New"/>
              <a:sym typeface="Courier New"/>
            </a:endParaRPr>
          </a:p>
          <a:p>
            <a:pPr marL="457200" lvl="0" indent="-323850" algn="l" rtl="0">
              <a:spcBef>
                <a:spcPts val="0"/>
              </a:spcBef>
              <a:spcAft>
                <a:spcPts val="0"/>
              </a:spcAft>
              <a:buClr>
                <a:srgbClr val="374151"/>
              </a:buClr>
              <a:buSzPts val="1500"/>
              <a:buAutoNum type="arabicPeriod"/>
            </a:pPr>
            <a:r>
              <a:rPr lang="en" sz="1500" b="1">
                <a:solidFill>
                  <a:srgbClr val="374151"/>
                </a:solidFill>
                <a:highlight>
                  <a:srgbClr val="FFFFFF"/>
                </a:highlight>
              </a:rPr>
              <a:t>0</a:t>
            </a:r>
            <a:r>
              <a:rPr lang="en" sz="1500">
                <a:solidFill>
                  <a:srgbClr val="374151"/>
                </a:solidFill>
                <a:highlight>
                  <a:srgbClr val="FFFFFF"/>
                </a:highlight>
              </a:rPr>
              <a:t> if  </a:t>
            </a:r>
            <a:r>
              <a:rPr lang="en" sz="1350">
                <a:solidFill>
                  <a:srgbClr val="C7254E"/>
                </a:solidFill>
                <a:highlight>
                  <a:srgbClr val="F9F2F4"/>
                </a:highlight>
                <a:latin typeface="Courier New"/>
                <a:ea typeface="Courier New"/>
                <a:cs typeface="Courier New"/>
                <a:sym typeface="Courier New"/>
              </a:rPr>
              <a:t>obj1</a:t>
            </a:r>
            <a:r>
              <a:rPr lang="en" sz="1500">
                <a:solidFill>
                  <a:srgbClr val="374151"/>
                </a:solidFill>
                <a:highlight>
                  <a:srgbClr val="FFFFFF"/>
                </a:highlight>
              </a:rPr>
              <a:t> is equal to   </a:t>
            </a:r>
            <a:r>
              <a:rPr lang="en" sz="1350">
                <a:solidFill>
                  <a:srgbClr val="C7254E"/>
                </a:solidFill>
                <a:highlight>
                  <a:srgbClr val="F9F2F4"/>
                </a:highlight>
                <a:latin typeface="Courier New"/>
                <a:ea typeface="Courier New"/>
                <a:cs typeface="Courier New"/>
                <a:sym typeface="Courier New"/>
              </a:rPr>
              <a:t>obj2</a:t>
            </a:r>
            <a:endParaRPr sz="1350">
              <a:solidFill>
                <a:srgbClr val="C7254E"/>
              </a:solidFill>
              <a:highlight>
                <a:srgbClr val="F9F2F4"/>
              </a:highlight>
              <a:latin typeface="Courier New"/>
              <a:ea typeface="Courier New"/>
              <a:cs typeface="Courier New"/>
              <a:sym typeface="Courier New"/>
            </a:endParaRPr>
          </a:p>
          <a:p>
            <a:pPr marL="457200" lvl="0" indent="0" algn="l" rtl="0">
              <a:spcBef>
                <a:spcPts val="800"/>
              </a:spcBef>
              <a:spcAft>
                <a:spcPts val="0"/>
              </a:spcAft>
              <a:buNone/>
            </a:pPr>
            <a:endParaRPr sz="1500">
              <a:solidFill>
                <a:srgbClr val="374151"/>
              </a:solidFill>
              <a:highlight>
                <a:srgbClr val="FFFFFF"/>
              </a:highlight>
            </a:endParaRPr>
          </a:p>
          <a:p>
            <a:pPr marL="0" lvl="0" indent="0" algn="l" rtl="0">
              <a:spcBef>
                <a:spcPts val="800"/>
              </a:spcBef>
              <a:spcAft>
                <a:spcPts val="1200"/>
              </a:spcAft>
              <a:buNone/>
            </a:pPr>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Comparator Interface</a:t>
            </a:r>
            <a:endParaRPr/>
          </a:p>
        </p:txBody>
      </p:sp>
      <p:sp>
        <p:nvSpPr>
          <p:cNvPr id="1078" name="Google Shape;1078;p1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50">
                <a:solidFill>
                  <a:srgbClr val="C7254E"/>
                </a:solidFill>
                <a:highlight>
                  <a:srgbClr val="F9F2F4"/>
                </a:highlight>
                <a:latin typeface="Courier New"/>
                <a:ea typeface="Courier New"/>
                <a:cs typeface="Courier New"/>
                <a:sym typeface="Courier New"/>
              </a:rPr>
              <a:t>compare(T o1, T o2)</a:t>
            </a:r>
            <a:endParaRPr sz="210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chemeClr val="dk1"/>
              </a:buClr>
              <a:buSzPct val="45833"/>
              <a:buFont typeface="Arial"/>
              <a:buNone/>
            </a:pPr>
            <a:r>
              <a:rPr lang="en" sz="2400">
                <a:solidFill>
                  <a:schemeClr val="dk2"/>
                </a:solidFill>
              </a:rPr>
              <a:t>Java 8</a:t>
            </a:r>
            <a:endParaRPr/>
          </a:p>
        </p:txBody>
      </p:sp>
      <p:sp>
        <p:nvSpPr>
          <p:cNvPr id="1084" name="Google Shape;1084;p177"/>
          <p:cNvSpPr txBox="1">
            <a:spLocks noGrp="1"/>
          </p:cNvSpPr>
          <p:nvPr>
            <p:ph type="body" idx="1"/>
          </p:nvPr>
        </p:nvSpPr>
        <p:spPr>
          <a:xfrm>
            <a:off x="254800" y="11638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400"/>
              <a:t>Lambda expressions</a:t>
            </a:r>
            <a:endParaRPr sz="2400"/>
          </a:p>
          <a:p>
            <a:pPr marL="0" lvl="0" indent="0" algn="l" rtl="0">
              <a:spcBef>
                <a:spcPts val="1200"/>
              </a:spcBef>
              <a:spcAft>
                <a:spcPts val="0"/>
              </a:spcAft>
              <a:buNone/>
            </a:pPr>
            <a:r>
              <a:rPr lang="en" sz="2400"/>
              <a:t>Functional interfaces</a:t>
            </a:r>
            <a:endParaRPr sz="2400"/>
          </a:p>
          <a:p>
            <a:pPr marL="0" lvl="0" indent="0" algn="l" rtl="0">
              <a:spcBef>
                <a:spcPts val="1200"/>
              </a:spcBef>
              <a:spcAft>
                <a:spcPts val="0"/>
              </a:spcAft>
              <a:buNone/>
            </a:pPr>
            <a:r>
              <a:rPr lang="en" sz="2400"/>
              <a:t>Streams api </a:t>
            </a:r>
            <a:endParaRPr sz="2400"/>
          </a:p>
          <a:p>
            <a:pPr marL="0" lvl="0" indent="0" algn="l" rtl="0">
              <a:spcBef>
                <a:spcPts val="1200"/>
              </a:spcBef>
              <a:spcAft>
                <a:spcPts val="1200"/>
              </a:spcAft>
              <a:buNone/>
            </a:pPr>
            <a:r>
              <a:rPr lang="en" sz="2400"/>
              <a:t>Data and time api </a:t>
            </a:r>
            <a:endParaRPr sz="240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0"/>
              </a:spcAft>
              <a:buClr>
                <a:schemeClr val="dk1"/>
              </a:buClr>
              <a:buSzPct val="64705"/>
              <a:buFont typeface="Arial"/>
              <a:buNone/>
            </a:pPr>
            <a:r>
              <a:rPr lang="en" sz="1700" b="1">
                <a:highlight>
                  <a:srgbClr val="FFFFFF"/>
                </a:highlight>
              </a:rPr>
              <a:t>What is a lambda expression?</a:t>
            </a:r>
            <a:endParaRPr sz="1700" b="1">
              <a:highlight>
                <a:srgbClr val="FFFFFF"/>
              </a:highlight>
            </a:endParaRPr>
          </a:p>
          <a:p>
            <a:pPr marL="0" lvl="0" indent="0" algn="l" rtl="0">
              <a:spcBef>
                <a:spcPts val="800"/>
              </a:spcBef>
              <a:spcAft>
                <a:spcPts val="0"/>
              </a:spcAft>
              <a:buNone/>
            </a:pPr>
            <a:endParaRPr/>
          </a:p>
        </p:txBody>
      </p:sp>
      <p:sp>
        <p:nvSpPr>
          <p:cNvPr id="1090" name="Google Shape;1090;p1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Java is an object-oriented language. By introducing lambdas in Java 8, the authors of Java tried to add elements of functional programming in Java. Now you might be wondering what the difference between object-oriented programming and functional programming is?</a:t>
            </a:r>
            <a:endParaRPr sz="1350">
              <a:solidFill>
                <a:srgbClr val="3D3D4E"/>
              </a:solidFill>
              <a:highlight>
                <a:srgbClr val="FFFFFF"/>
              </a:highlight>
              <a:latin typeface="Georgia"/>
              <a:ea typeface="Georgia"/>
              <a:cs typeface="Georgia"/>
              <a:sym typeface="Georgia"/>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In </a:t>
            </a:r>
            <a:r>
              <a:rPr lang="en" sz="1350" b="1">
                <a:solidFill>
                  <a:srgbClr val="3D3D4E"/>
                </a:solidFill>
                <a:highlight>
                  <a:srgbClr val="FFFFFF"/>
                </a:highlight>
                <a:latin typeface="Georgia"/>
                <a:ea typeface="Georgia"/>
                <a:cs typeface="Georgia"/>
                <a:sym typeface="Georgia"/>
              </a:rPr>
              <a:t>object-oriented programming</a:t>
            </a:r>
            <a:r>
              <a:rPr lang="en" sz="1350">
                <a:solidFill>
                  <a:srgbClr val="3D3D4E"/>
                </a:solidFill>
                <a:highlight>
                  <a:srgbClr val="FFFFFF"/>
                </a:highlight>
                <a:latin typeface="Georgia"/>
                <a:ea typeface="Georgia"/>
                <a:cs typeface="Georgia"/>
                <a:sym typeface="Georgia"/>
              </a:rPr>
              <a:t>, objects and classes are the main entities. If we create a function then it should exist within a class. A function has no meaning outside the scope of the class object.</a:t>
            </a:r>
            <a:endParaRPr sz="1350">
              <a:solidFill>
                <a:srgbClr val="3D3D4E"/>
              </a:solidFill>
              <a:highlight>
                <a:srgbClr val="FFFFFF"/>
              </a:highlight>
              <a:latin typeface="Georgia"/>
              <a:ea typeface="Georgia"/>
              <a:cs typeface="Georgia"/>
              <a:sym typeface="Georgia"/>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In </a:t>
            </a:r>
            <a:r>
              <a:rPr lang="en" sz="1350" b="1">
                <a:solidFill>
                  <a:srgbClr val="3D3D4E"/>
                </a:solidFill>
                <a:highlight>
                  <a:srgbClr val="FFFFFF"/>
                </a:highlight>
                <a:latin typeface="Georgia"/>
                <a:ea typeface="Georgia"/>
                <a:cs typeface="Georgia"/>
                <a:sym typeface="Georgia"/>
              </a:rPr>
              <a:t>functional programming</a:t>
            </a:r>
            <a:r>
              <a:rPr lang="en" sz="1350">
                <a:solidFill>
                  <a:srgbClr val="3D3D4E"/>
                </a:solidFill>
                <a:highlight>
                  <a:srgbClr val="FFFFFF"/>
                </a:highlight>
                <a:latin typeface="Georgia"/>
                <a:ea typeface="Georgia"/>
                <a:cs typeface="Georgia"/>
                <a:sym typeface="Georgia"/>
              </a:rPr>
              <a:t>, functions can exist outside the scope of an object. We can assign them to a reference variable and we can also pass them to other methods as a parameter.</a:t>
            </a:r>
            <a:endParaRPr sz="1350">
              <a:solidFill>
                <a:srgbClr val="3D3D4E"/>
              </a:solidFill>
              <a:highlight>
                <a:srgbClr val="FFFFFF"/>
              </a:highlight>
              <a:latin typeface="Georgia"/>
              <a:ea typeface="Georgia"/>
              <a:cs typeface="Georgia"/>
              <a:sym typeface="Georgia"/>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latin typeface="Georgia"/>
                <a:ea typeface="Georgia"/>
                <a:cs typeface="Georgia"/>
                <a:sym typeface="Georgia"/>
              </a:rPr>
              <a:t>A </a:t>
            </a:r>
            <a:r>
              <a:rPr lang="en" sz="1350" b="1">
                <a:solidFill>
                  <a:srgbClr val="3D3D4E"/>
                </a:solidFill>
                <a:highlight>
                  <a:srgbClr val="FFFFFF"/>
                </a:highlight>
                <a:latin typeface="Georgia"/>
                <a:ea typeface="Georgia"/>
                <a:cs typeface="Georgia"/>
                <a:sym typeface="Georgia"/>
              </a:rPr>
              <a:t>lambda expression</a:t>
            </a:r>
            <a:r>
              <a:rPr lang="en" sz="1350">
                <a:solidFill>
                  <a:srgbClr val="3D3D4E"/>
                </a:solidFill>
                <a:highlight>
                  <a:srgbClr val="FFFFFF"/>
                </a:highlight>
                <a:latin typeface="Georgia"/>
                <a:ea typeface="Georgia"/>
                <a:cs typeface="Georgia"/>
                <a:sym typeface="Georgia"/>
              </a:rPr>
              <a:t> is just an anonymous function, i.e., a function with no name and that is not bound to an identifier. We can pass it to other methods as parameters, therefore, using the power of functional programming in Java.</a:t>
            </a:r>
            <a:endParaRPr sz="1350">
              <a:solidFill>
                <a:srgbClr val="3D3D4E"/>
              </a:solidFill>
              <a:highlight>
                <a:srgbClr val="FFFFFF"/>
              </a:highlight>
              <a:latin typeface="Georgia"/>
              <a:ea typeface="Georgia"/>
              <a:cs typeface="Georgia"/>
              <a:sym typeface="Georgia"/>
            </a:endParaRPr>
          </a:p>
          <a:p>
            <a:pPr marL="457200" lvl="0" indent="0" algn="l" rtl="0">
              <a:spcBef>
                <a:spcPts val="1400"/>
              </a:spcBef>
              <a:spcAft>
                <a:spcPts val="1200"/>
              </a:spcAft>
              <a:buNone/>
            </a:pPr>
            <a:endParaRPr sz="290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Lambda</a:t>
            </a:r>
            <a:endParaRPr/>
          </a:p>
        </p:txBody>
      </p:sp>
      <p:sp>
        <p:nvSpPr>
          <p:cNvPr id="1096" name="Google Shape;1096;p1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Lambda is equivalent to a function without a name </a:t>
            </a:r>
            <a:endParaRPr/>
          </a:p>
          <a:p>
            <a:pPr marL="0" lvl="0" indent="0" algn="l" rtl="0">
              <a:spcBef>
                <a:spcPts val="1200"/>
              </a:spcBef>
              <a:spcAft>
                <a:spcPts val="0"/>
              </a:spcAft>
              <a:buNone/>
            </a:pPr>
            <a:r>
              <a:rPr lang="en"/>
              <a:t>Also referred as Anonymous functions. </a:t>
            </a:r>
            <a:endParaRPr/>
          </a:p>
          <a:p>
            <a:pPr marL="0" lvl="0" indent="0" algn="l" rtl="0">
              <a:spcBef>
                <a:spcPts val="1200"/>
              </a:spcBef>
              <a:spcAft>
                <a:spcPts val="0"/>
              </a:spcAft>
              <a:buNone/>
            </a:pPr>
            <a:r>
              <a:rPr lang="en"/>
              <a:t>Lambdas are not tied to any class like a regular method </a:t>
            </a:r>
            <a:endParaRPr/>
          </a:p>
          <a:p>
            <a:pPr marL="0" lvl="0" indent="0" algn="l" rtl="0">
              <a:spcBef>
                <a:spcPts val="1200"/>
              </a:spcBef>
              <a:spcAft>
                <a:spcPts val="0"/>
              </a:spcAft>
              <a:buNone/>
            </a:pPr>
            <a:r>
              <a:rPr lang="en"/>
              <a:t>Lambdas can also be assigned to variable and passed around.</a:t>
            </a:r>
            <a:endParaRPr/>
          </a:p>
          <a:p>
            <a:pPr marL="0" lvl="0" indent="0" algn="l" rtl="0">
              <a:spcBef>
                <a:spcPts val="1200"/>
              </a:spcBef>
              <a:spcAft>
                <a:spcPts val="1200"/>
              </a:spcAft>
              <a:buNone/>
            </a:pPr>
            <a:r>
              <a:rPr lang="en"/>
              <a:t>Mainly used to implement Functional Interfaces.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Syntax</a:t>
            </a:r>
            <a:endParaRPr/>
          </a:p>
        </p:txBody>
      </p:sp>
      <p:sp>
        <p:nvSpPr>
          <p:cNvPr id="1102" name="Google Shape;1102;p1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03" name="Google Shape;1103;p180"/>
          <p:cNvPicPr preferRelativeResize="0"/>
          <p:nvPr/>
        </p:nvPicPr>
        <p:blipFill>
          <a:blip r:embed="rId3">
            <a:alphaModFix/>
          </a:blip>
          <a:stretch>
            <a:fillRect/>
          </a:stretch>
        </p:blipFill>
        <p:spPr>
          <a:xfrm>
            <a:off x="403150" y="1243900"/>
            <a:ext cx="5208000" cy="310090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Functional Interface</a:t>
            </a:r>
            <a:endParaRPr/>
          </a:p>
        </p:txBody>
      </p:sp>
      <p:sp>
        <p:nvSpPr>
          <p:cNvPr id="1109" name="Google Shape;1109;p1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An interface with only one abstract method is called functional interface.</a:t>
            </a:r>
            <a:endParaRPr/>
          </a:p>
          <a:p>
            <a:pPr marL="0" lvl="0" indent="0" algn="l" rtl="0">
              <a:spcBef>
                <a:spcPts val="1200"/>
              </a:spcBef>
              <a:spcAft>
                <a:spcPts val="1200"/>
              </a:spcAft>
              <a:buNone/>
            </a:pPr>
            <a:endParaRPr sz="1050">
              <a:solidFill>
                <a:srgbClr val="CC6666"/>
              </a:solidFill>
              <a:highlight>
                <a:srgbClr val="1E1E1E"/>
              </a:highlight>
              <a:latin typeface="Courier New"/>
              <a:ea typeface="Courier New"/>
              <a:cs typeface="Courier New"/>
              <a:sym typeface="Courier New"/>
            </a:endParaRPr>
          </a:p>
        </p:txBody>
      </p:sp>
      <p:pic>
        <p:nvPicPr>
          <p:cNvPr id="1110" name="Google Shape;1110;p181"/>
          <p:cNvPicPr preferRelativeResize="0"/>
          <p:nvPr/>
        </p:nvPicPr>
        <p:blipFill>
          <a:blip r:embed="rId3">
            <a:alphaModFix/>
          </a:blip>
          <a:stretch>
            <a:fillRect/>
          </a:stretch>
        </p:blipFill>
        <p:spPr>
          <a:xfrm>
            <a:off x="446625" y="1912325"/>
            <a:ext cx="4764349" cy="2161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b="1">
                <a:latin typeface="Times New Roman"/>
                <a:ea typeface="Times New Roman"/>
                <a:cs typeface="Times New Roman"/>
                <a:sym typeface="Times New Roman"/>
              </a:rPr>
              <a:t>Data types</a:t>
            </a:r>
            <a:endParaRPr sz="3600" b="1">
              <a:latin typeface="Times New Roman"/>
              <a:ea typeface="Times New Roman"/>
              <a:cs typeface="Times New Roman"/>
              <a:sym typeface="Times New Roman"/>
            </a:endParaRPr>
          </a:p>
        </p:txBody>
      </p:sp>
      <p:sp>
        <p:nvSpPr>
          <p:cNvPr id="157" name="Google Shape;157;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t>
            </a:r>
            <a:endParaRPr/>
          </a:p>
        </p:txBody>
      </p:sp>
      <p:pic>
        <p:nvPicPr>
          <p:cNvPr id="158" name="Google Shape;158;p29"/>
          <p:cNvPicPr preferRelativeResize="0"/>
          <p:nvPr/>
        </p:nvPicPr>
        <p:blipFill>
          <a:blip r:embed="rId3">
            <a:alphaModFix/>
          </a:blip>
          <a:stretch>
            <a:fillRect/>
          </a:stretch>
        </p:blipFill>
        <p:spPr>
          <a:xfrm>
            <a:off x="155850" y="1412308"/>
            <a:ext cx="8832301" cy="2952842"/>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16" name="Google Shape;1116;p1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a:solidFill>
                  <a:schemeClr val="dk1"/>
                </a:solidFill>
                <a:highlight>
                  <a:schemeClr val="lt1"/>
                </a:highlight>
                <a:latin typeface="Roboto"/>
                <a:ea typeface="Roboto"/>
                <a:cs typeface="Roboto"/>
                <a:sym typeface="Roboto"/>
              </a:rPr>
              <a:t>Exactly One Abstract Method</a:t>
            </a:r>
            <a:r>
              <a:rPr lang="en" sz="1500">
                <a:solidFill>
                  <a:schemeClr val="dk1"/>
                </a:solidFill>
                <a:highlight>
                  <a:schemeClr val="lt1"/>
                </a:highlight>
                <a:latin typeface="Roboto"/>
                <a:ea typeface="Roboto"/>
                <a:cs typeface="Roboto"/>
                <a:sym typeface="Roboto"/>
              </a:rPr>
              <a:t>: A functional interface must have exactly one abstract method that defines its functional behavior</a:t>
            </a:r>
            <a:endParaRPr sz="1500">
              <a:solidFill>
                <a:schemeClr val="dk1"/>
              </a:solidFill>
              <a:highlight>
                <a:schemeClr val="lt1"/>
              </a:highlight>
              <a:latin typeface="Roboto"/>
              <a:ea typeface="Roboto"/>
              <a:cs typeface="Roboto"/>
              <a:sym typeface="Roboto"/>
            </a:endParaRPr>
          </a:p>
          <a:p>
            <a:pPr marL="0" lvl="0" indent="0" algn="l" rtl="0">
              <a:spcBef>
                <a:spcPts val="1200"/>
              </a:spcBef>
              <a:spcAft>
                <a:spcPts val="0"/>
              </a:spcAft>
              <a:buNone/>
            </a:pPr>
            <a:endParaRPr sz="1500">
              <a:solidFill>
                <a:schemeClr val="dk1"/>
              </a:solidFill>
              <a:highlight>
                <a:schemeClr val="lt1"/>
              </a:highlight>
              <a:latin typeface="Roboto"/>
              <a:ea typeface="Roboto"/>
              <a:cs typeface="Roboto"/>
              <a:sym typeface="Roboto"/>
            </a:endParaRPr>
          </a:p>
          <a:p>
            <a:pPr marL="0" lvl="0" indent="0" algn="l" rtl="0">
              <a:spcBef>
                <a:spcPts val="1200"/>
              </a:spcBef>
              <a:spcAft>
                <a:spcPts val="0"/>
              </a:spcAft>
              <a:buNone/>
            </a:pPr>
            <a:r>
              <a:rPr lang="en" sz="1500" b="1">
                <a:solidFill>
                  <a:schemeClr val="dk1"/>
                </a:solidFill>
                <a:highlight>
                  <a:schemeClr val="lt1"/>
                </a:highlight>
                <a:latin typeface="Roboto"/>
                <a:ea typeface="Roboto"/>
                <a:cs typeface="Roboto"/>
                <a:sym typeface="Roboto"/>
              </a:rPr>
              <a:t>Default Methods</a:t>
            </a:r>
            <a:r>
              <a:rPr lang="en" sz="1500">
                <a:solidFill>
                  <a:schemeClr val="dk1"/>
                </a:solidFill>
                <a:highlight>
                  <a:schemeClr val="lt1"/>
                </a:highlight>
                <a:latin typeface="Roboto"/>
                <a:ea typeface="Roboto"/>
                <a:cs typeface="Roboto"/>
                <a:sym typeface="Roboto"/>
              </a:rPr>
              <a:t>: Default methods are methods in an interface that have a default implementation</a:t>
            </a:r>
            <a:endParaRPr sz="1500">
              <a:solidFill>
                <a:schemeClr val="dk1"/>
              </a:solidFill>
              <a:highlight>
                <a:schemeClr val="lt1"/>
              </a:highlight>
              <a:latin typeface="Roboto"/>
              <a:ea typeface="Roboto"/>
              <a:cs typeface="Roboto"/>
              <a:sym typeface="Roboto"/>
            </a:endParaRPr>
          </a:p>
          <a:p>
            <a:pPr marL="0" lvl="0" indent="0" algn="l" rtl="0">
              <a:spcBef>
                <a:spcPts val="1200"/>
              </a:spcBef>
              <a:spcAft>
                <a:spcPts val="0"/>
              </a:spcAft>
              <a:buNone/>
            </a:pPr>
            <a:endParaRPr sz="1500">
              <a:solidFill>
                <a:schemeClr val="dk1"/>
              </a:solidFill>
              <a:highlight>
                <a:schemeClr val="lt1"/>
              </a:highlight>
              <a:latin typeface="Roboto"/>
              <a:ea typeface="Roboto"/>
              <a:cs typeface="Roboto"/>
              <a:sym typeface="Roboto"/>
            </a:endParaRPr>
          </a:p>
          <a:p>
            <a:pPr marL="0" lvl="0" indent="0" algn="l" rtl="0">
              <a:spcBef>
                <a:spcPts val="1200"/>
              </a:spcBef>
              <a:spcAft>
                <a:spcPts val="0"/>
              </a:spcAft>
              <a:buNone/>
            </a:pPr>
            <a:r>
              <a:rPr lang="en" sz="1500" b="1">
                <a:solidFill>
                  <a:schemeClr val="dk1"/>
                </a:solidFill>
                <a:highlight>
                  <a:schemeClr val="lt1"/>
                </a:highlight>
                <a:latin typeface="Roboto"/>
                <a:ea typeface="Roboto"/>
                <a:cs typeface="Roboto"/>
                <a:sym typeface="Roboto"/>
              </a:rPr>
              <a:t>Static Methods</a:t>
            </a:r>
            <a:r>
              <a:rPr lang="en" sz="1500">
                <a:solidFill>
                  <a:schemeClr val="dk1"/>
                </a:solidFill>
                <a:highlight>
                  <a:schemeClr val="lt1"/>
                </a:highlight>
                <a:latin typeface="Roboto"/>
                <a:ea typeface="Roboto"/>
                <a:cs typeface="Roboto"/>
                <a:sym typeface="Roboto"/>
              </a:rPr>
              <a:t>: Similarly, static methods can also be included in a functional interface without changing its functional characteristics. Static methods in interfaces are not inherited by implementing classes or interfaces.</a:t>
            </a:r>
            <a:endParaRPr sz="1500">
              <a:solidFill>
                <a:schemeClr val="dk1"/>
              </a:solidFill>
              <a:highlight>
                <a:schemeClr val="lt1"/>
              </a:highlight>
              <a:latin typeface="Roboto"/>
              <a:ea typeface="Roboto"/>
              <a:cs typeface="Roboto"/>
              <a:sym typeface="Roboto"/>
            </a:endParaRPr>
          </a:p>
          <a:p>
            <a:pPr marL="0" lvl="0" indent="0" algn="l" rtl="0">
              <a:spcBef>
                <a:spcPts val="1200"/>
              </a:spcBef>
              <a:spcAft>
                <a:spcPts val="1200"/>
              </a:spcAft>
              <a:buNone/>
            </a:pPr>
            <a:endParaRPr sz="1500">
              <a:solidFill>
                <a:schemeClr val="dk1"/>
              </a:solidFill>
              <a:highlight>
                <a:schemeClr val="lt1"/>
              </a:highlight>
              <a:latin typeface="Roboto"/>
              <a:ea typeface="Roboto"/>
              <a:cs typeface="Roboto"/>
              <a:sym typeface="Roboto"/>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a:t>
            </a:r>
            <a:endParaRPr/>
          </a:p>
        </p:txBody>
      </p:sp>
      <p:sp>
        <p:nvSpPr>
          <p:cNvPr id="1122" name="Google Shape;1122;p1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a:solidFill>
                  <a:srgbClr val="374151"/>
                </a:solidFill>
                <a:highlight>
                  <a:srgbClr val="F7F7F8"/>
                </a:highlight>
                <a:latin typeface="Roboto"/>
                <a:ea typeface="Roboto"/>
                <a:cs typeface="Roboto"/>
                <a:sym typeface="Roboto"/>
              </a:rPr>
              <a:t>Design and implement a functional interface in Java that encapsulates the behavior of a 'Calculator' concept. </a:t>
            </a:r>
            <a:endParaRPr sz="1700">
              <a:solidFill>
                <a:srgbClr val="374151"/>
              </a:solidFill>
              <a:highlight>
                <a:srgbClr val="F7F7F8"/>
              </a:highlight>
              <a:latin typeface="Roboto"/>
              <a:ea typeface="Roboto"/>
              <a:cs typeface="Roboto"/>
              <a:sym typeface="Roboto"/>
            </a:endParaRPr>
          </a:p>
          <a:p>
            <a:pPr marL="0" lvl="0" indent="0" algn="l" rtl="0">
              <a:spcBef>
                <a:spcPts val="1200"/>
              </a:spcBef>
              <a:spcAft>
                <a:spcPts val="0"/>
              </a:spcAft>
              <a:buNone/>
            </a:pPr>
            <a:r>
              <a:rPr lang="en" sz="1700">
                <a:solidFill>
                  <a:srgbClr val="374151"/>
                </a:solidFill>
                <a:highlight>
                  <a:srgbClr val="F7F7F8"/>
                </a:highlight>
                <a:latin typeface="Roboto"/>
                <a:ea typeface="Roboto"/>
                <a:cs typeface="Roboto"/>
                <a:sym typeface="Roboto"/>
              </a:rPr>
              <a:t>This functional interface should define a method for performing arithmetic operations (such as addition, subtraction, multiplication, and division) on two input numbers. </a:t>
            </a:r>
            <a:endParaRPr sz="1700">
              <a:solidFill>
                <a:srgbClr val="374151"/>
              </a:solidFill>
              <a:highlight>
                <a:srgbClr val="F7F7F8"/>
              </a:highlight>
              <a:latin typeface="Roboto"/>
              <a:ea typeface="Roboto"/>
              <a:cs typeface="Roboto"/>
              <a:sym typeface="Roboto"/>
            </a:endParaRPr>
          </a:p>
          <a:p>
            <a:pPr marL="0" lvl="0" indent="0" algn="l" rtl="0">
              <a:spcBef>
                <a:spcPts val="1200"/>
              </a:spcBef>
              <a:spcAft>
                <a:spcPts val="1200"/>
              </a:spcAft>
              <a:buNone/>
            </a:pPr>
            <a:r>
              <a:rPr lang="en" sz="1700">
                <a:solidFill>
                  <a:srgbClr val="374151"/>
                </a:solidFill>
                <a:highlight>
                  <a:srgbClr val="F7F7F8"/>
                </a:highlight>
                <a:latin typeface="Roboto"/>
                <a:ea typeface="Roboto"/>
                <a:cs typeface="Roboto"/>
                <a:sym typeface="Roboto"/>
              </a:rPr>
              <a:t>Create concrete implementations of this functional interface for each arithmetic operation and demonstrate their usage in a sample application."</a:t>
            </a:r>
            <a:endParaRPr sz="23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highlight>
                  <a:srgbClr val="F7F7F8"/>
                </a:highlight>
                <a:latin typeface="Roboto"/>
                <a:ea typeface="Roboto"/>
                <a:cs typeface="Roboto"/>
                <a:sym typeface="Roboto"/>
              </a:rPr>
              <a:t>Built-in Functional Interfaces</a:t>
            </a:r>
            <a:endParaRPr sz="3700"/>
          </a:p>
        </p:txBody>
      </p:sp>
      <p:sp>
        <p:nvSpPr>
          <p:cNvPr id="1128" name="Google Shape;1128;p1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914400" lvl="1" indent="-311150" algn="l" rtl="0">
              <a:lnSpc>
                <a:spcPct val="158000"/>
              </a:lnSpc>
              <a:spcBef>
                <a:spcPts val="0"/>
              </a:spcBef>
              <a:spcAft>
                <a:spcPts val="0"/>
              </a:spcAft>
              <a:buClr>
                <a:srgbClr val="273239"/>
              </a:buClr>
              <a:buSzPts val="1300"/>
              <a:buFont typeface="Nunito"/>
              <a:buChar char="○"/>
            </a:pPr>
            <a:r>
              <a:rPr lang="en" sz="1300" b="1">
                <a:solidFill>
                  <a:srgbClr val="273239"/>
                </a:solidFill>
                <a:highlight>
                  <a:srgbClr val="FFFFFF"/>
                </a:highlight>
                <a:latin typeface="Nunito"/>
                <a:ea typeface="Nunito"/>
                <a:cs typeface="Nunito"/>
                <a:sym typeface="Nunito"/>
              </a:rPr>
              <a:t>Supplier</a:t>
            </a:r>
            <a:endParaRPr sz="1300" b="1">
              <a:solidFill>
                <a:srgbClr val="273239"/>
              </a:solidFill>
              <a:highlight>
                <a:srgbClr val="FFFFFF"/>
              </a:highlight>
              <a:latin typeface="Nunito"/>
              <a:ea typeface="Nunito"/>
              <a:cs typeface="Nunito"/>
              <a:sym typeface="Nunito"/>
            </a:endParaRPr>
          </a:p>
          <a:p>
            <a:pPr marL="914400" lvl="1" indent="-311150" algn="l" rtl="0">
              <a:lnSpc>
                <a:spcPct val="158000"/>
              </a:lnSpc>
              <a:spcBef>
                <a:spcPts val="0"/>
              </a:spcBef>
              <a:spcAft>
                <a:spcPts val="0"/>
              </a:spcAft>
              <a:buClr>
                <a:srgbClr val="273239"/>
              </a:buClr>
              <a:buSzPts val="1300"/>
              <a:buFont typeface="Nunito"/>
              <a:buChar char="○"/>
            </a:pPr>
            <a:r>
              <a:rPr lang="en" sz="1300" b="1">
                <a:solidFill>
                  <a:srgbClr val="273239"/>
                </a:solidFill>
                <a:highlight>
                  <a:srgbClr val="FFFFFF"/>
                </a:highlight>
                <a:latin typeface="Nunito"/>
                <a:ea typeface="Nunito"/>
                <a:cs typeface="Nunito"/>
                <a:sym typeface="Nunito"/>
              </a:rPr>
              <a:t>Consumer</a:t>
            </a:r>
            <a:r>
              <a:rPr lang="en" sz="1300">
                <a:solidFill>
                  <a:srgbClr val="273239"/>
                </a:solidFill>
                <a:highlight>
                  <a:srgbClr val="FFFFFF"/>
                </a:highlight>
                <a:latin typeface="Nunito"/>
                <a:ea typeface="Nunito"/>
                <a:cs typeface="Nunito"/>
                <a:sym typeface="Nunito"/>
              </a:rPr>
              <a:t> -&gt; Bi-Consumer</a:t>
            </a:r>
            <a:endParaRPr sz="1300">
              <a:solidFill>
                <a:srgbClr val="273239"/>
              </a:solidFill>
              <a:highlight>
                <a:srgbClr val="FFFFFF"/>
              </a:highlight>
              <a:latin typeface="Nunito"/>
              <a:ea typeface="Nunito"/>
              <a:cs typeface="Nunito"/>
              <a:sym typeface="Nunito"/>
            </a:endParaRPr>
          </a:p>
          <a:p>
            <a:pPr marL="914400" lvl="1" indent="-311150" algn="l" rtl="0">
              <a:lnSpc>
                <a:spcPct val="158000"/>
              </a:lnSpc>
              <a:spcBef>
                <a:spcPts val="0"/>
              </a:spcBef>
              <a:spcAft>
                <a:spcPts val="0"/>
              </a:spcAft>
              <a:buClr>
                <a:srgbClr val="273239"/>
              </a:buClr>
              <a:buSzPts val="1300"/>
              <a:buFont typeface="Nunito"/>
              <a:buChar char="○"/>
            </a:pPr>
            <a:r>
              <a:rPr lang="en" sz="1300" b="1">
                <a:solidFill>
                  <a:srgbClr val="273239"/>
                </a:solidFill>
                <a:highlight>
                  <a:srgbClr val="FFFFFF"/>
                </a:highlight>
                <a:latin typeface="Nunito"/>
                <a:ea typeface="Nunito"/>
                <a:cs typeface="Nunito"/>
                <a:sym typeface="Nunito"/>
              </a:rPr>
              <a:t>Predicate</a:t>
            </a:r>
            <a:r>
              <a:rPr lang="en" sz="1300">
                <a:solidFill>
                  <a:srgbClr val="273239"/>
                </a:solidFill>
                <a:highlight>
                  <a:srgbClr val="FFFFFF"/>
                </a:highlight>
                <a:latin typeface="Nunito"/>
                <a:ea typeface="Nunito"/>
                <a:cs typeface="Nunito"/>
                <a:sym typeface="Nunito"/>
              </a:rPr>
              <a:t> -&gt; Bi-Predicate</a:t>
            </a:r>
            <a:endParaRPr sz="1300">
              <a:solidFill>
                <a:srgbClr val="273239"/>
              </a:solidFill>
              <a:highlight>
                <a:srgbClr val="FFFFFF"/>
              </a:highlight>
              <a:latin typeface="Nunito"/>
              <a:ea typeface="Nunito"/>
              <a:cs typeface="Nunito"/>
              <a:sym typeface="Nunito"/>
            </a:endParaRPr>
          </a:p>
          <a:p>
            <a:pPr marL="914400" lvl="1" indent="-311150" algn="l" rtl="0">
              <a:lnSpc>
                <a:spcPct val="158000"/>
              </a:lnSpc>
              <a:spcBef>
                <a:spcPts val="0"/>
              </a:spcBef>
              <a:spcAft>
                <a:spcPts val="0"/>
              </a:spcAft>
              <a:buClr>
                <a:srgbClr val="273239"/>
              </a:buClr>
              <a:buSzPts val="1300"/>
              <a:buFont typeface="Nunito"/>
              <a:buChar char="○"/>
            </a:pPr>
            <a:r>
              <a:rPr lang="en" sz="1300" b="1">
                <a:solidFill>
                  <a:srgbClr val="273239"/>
                </a:solidFill>
                <a:highlight>
                  <a:srgbClr val="FFFFFF"/>
                </a:highlight>
                <a:latin typeface="Nunito"/>
                <a:ea typeface="Nunito"/>
                <a:cs typeface="Nunito"/>
                <a:sym typeface="Nunito"/>
              </a:rPr>
              <a:t>Function</a:t>
            </a:r>
            <a:r>
              <a:rPr lang="en" sz="1300">
                <a:solidFill>
                  <a:srgbClr val="273239"/>
                </a:solidFill>
                <a:highlight>
                  <a:srgbClr val="FFFFFF"/>
                </a:highlight>
                <a:latin typeface="Nunito"/>
                <a:ea typeface="Nunito"/>
                <a:cs typeface="Nunito"/>
                <a:sym typeface="Nunito"/>
              </a:rPr>
              <a:t> -&gt; Bi-Function, Unary Operator, Binary Operator</a:t>
            </a:r>
            <a:endParaRPr sz="1050">
              <a:solidFill>
                <a:srgbClr val="111827"/>
              </a:solidFill>
              <a:highlight>
                <a:srgbClr val="F7F7F8"/>
              </a:highlight>
              <a:latin typeface="Courier New"/>
              <a:ea typeface="Courier New"/>
              <a:cs typeface="Courier New"/>
              <a:sym typeface="Courier New"/>
            </a:endParaRPr>
          </a:p>
          <a:p>
            <a:pPr marL="914400" lvl="1" indent="-311150" algn="l" rtl="0">
              <a:lnSpc>
                <a:spcPct val="158000"/>
              </a:lnSpc>
              <a:spcBef>
                <a:spcPts val="0"/>
              </a:spcBef>
              <a:spcAft>
                <a:spcPts val="0"/>
              </a:spcAft>
              <a:buClr>
                <a:srgbClr val="273239"/>
              </a:buClr>
              <a:buSzPts val="1300"/>
              <a:buFont typeface="Nunito"/>
              <a:buChar char="○"/>
            </a:pPr>
            <a:r>
              <a:rPr lang="en" sz="1300" b="1">
                <a:solidFill>
                  <a:srgbClr val="273239"/>
                </a:solidFill>
                <a:highlight>
                  <a:srgbClr val="FFFFFF"/>
                </a:highlight>
                <a:latin typeface="Nunito"/>
                <a:ea typeface="Nunito"/>
                <a:cs typeface="Nunito"/>
                <a:sym typeface="Nunito"/>
              </a:rPr>
              <a:t>Runnable</a:t>
            </a:r>
            <a:r>
              <a:rPr lang="en" sz="1300">
                <a:solidFill>
                  <a:srgbClr val="273239"/>
                </a:solidFill>
                <a:highlight>
                  <a:srgbClr val="FFFFFF"/>
                </a:highlight>
                <a:latin typeface="Nunito"/>
                <a:ea typeface="Nunito"/>
                <a:cs typeface="Nunito"/>
                <a:sym typeface="Nunito"/>
              </a:rPr>
              <a:t> –&gt; This interface only contains the run() method.</a:t>
            </a:r>
            <a:endParaRPr sz="1300">
              <a:solidFill>
                <a:srgbClr val="273239"/>
              </a:solidFill>
              <a:highlight>
                <a:srgbClr val="FFFFFF"/>
              </a:highlight>
              <a:latin typeface="Nunito"/>
              <a:ea typeface="Nunito"/>
              <a:cs typeface="Nunito"/>
              <a:sym typeface="Nunito"/>
            </a:endParaRPr>
          </a:p>
          <a:p>
            <a:pPr marL="914400" lvl="1" indent="-311150" algn="l" rtl="0">
              <a:lnSpc>
                <a:spcPct val="158000"/>
              </a:lnSpc>
              <a:spcBef>
                <a:spcPts val="0"/>
              </a:spcBef>
              <a:spcAft>
                <a:spcPts val="0"/>
              </a:spcAft>
              <a:buClr>
                <a:srgbClr val="273239"/>
              </a:buClr>
              <a:buSzPts val="1300"/>
              <a:buFont typeface="Nunito"/>
              <a:buChar char="○"/>
            </a:pPr>
            <a:r>
              <a:rPr lang="en" sz="1300" b="1">
                <a:solidFill>
                  <a:srgbClr val="273239"/>
                </a:solidFill>
                <a:highlight>
                  <a:srgbClr val="FFFFFF"/>
                </a:highlight>
                <a:latin typeface="Nunito"/>
                <a:ea typeface="Nunito"/>
                <a:cs typeface="Nunito"/>
                <a:sym typeface="Nunito"/>
              </a:rPr>
              <a:t>Comparable</a:t>
            </a:r>
            <a:r>
              <a:rPr lang="en" sz="1300">
                <a:solidFill>
                  <a:srgbClr val="273239"/>
                </a:solidFill>
                <a:highlight>
                  <a:srgbClr val="FFFFFF"/>
                </a:highlight>
                <a:latin typeface="Nunito"/>
                <a:ea typeface="Nunito"/>
                <a:cs typeface="Nunito"/>
                <a:sym typeface="Nunito"/>
              </a:rPr>
              <a:t> –&gt; This interface only contains the compareTo() method.</a:t>
            </a:r>
            <a:endParaRPr sz="1300">
              <a:solidFill>
                <a:srgbClr val="273239"/>
              </a:solidFill>
              <a:highlight>
                <a:srgbClr val="FFFFFF"/>
              </a:highlight>
              <a:latin typeface="Nunito"/>
              <a:ea typeface="Nunito"/>
              <a:cs typeface="Nunito"/>
              <a:sym typeface="Nunito"/>
            </a:endParaRPr>
          </a:p>
          <a:p>
            <a:pPr marL="914400" lvl="1" indent="-311150" algn="l" rtl="0">
              <a:lnSpc>
                <a:spcPct val="158000"/>
              </a:lnSpc>
              <a:spcBef>
                <a:spcPts val="0"/>
              </a:spcBef>
              <a:spcAft>
                <a:spcPts val="0"/>
              </a:spcAft>
              <a:buClr>
                <a:srgbClr val="273239"/>
              </a:buClr>
              <a:buSzPts val="1300"/>
              <a:buFont typeface="Nunito"/>
              <a:buChar char="○"/>
            </a:pPr>
            <a:r>
              <a:rPr lang="en" sz="1300" b="1">
                <a:solidFill>
                  <a:srgbClr val="273239"/>
                </a:solidFill>
                <a:highlight>
                  <a:srgbClr val="FFFFFF"/>
                </a:highlight>
                <a:latin typeface="Nunito"/>
                <a:ea typeface="Nunito"/>
                <a:cs typeface="Nunito"/>
                <a:sym typeface="Nunito"/>
              </a:rPr>
              <a:t>ActionListener</a:t>
            </a:r>
            <a:r>
              <a:rPr lang="en" sz="1300">
                <a:solidFill>
                  <a:srgbClr val="273239"/>
                </a:solidFill>
                <a:highlight>
                  <a:srgbClr val="FFFFFF"/>
                </a:highlight>
                <a:latin typeface="Nunito"/>
                <a:ea typeface="Nunito"/>
                <a:cs typeface="Nunito"/>
                <a:sym typeface="Nunito"/>
              </a:rPr>
              <a:t> –&gt; This interface only contains the actionPerformed() method.</a:t>
            </a:r>
            <a:endParaRPr sz="1300">
              <a:solidFill>
                <a:srgbClr val="273239"/>
              </a:solidFill>
              <a:highlight>
                <a:srgbClr val="FFFFFF"/>
              </a:highlight>
              <a:latin typeface="Nunito"/>
              <a:ea typeface="Nunito"/>
              <a:cs typeface="Nunito"/>
              <a:sym typeface="Nunito"/>
            </a:endParaRPr>
          </a:p>
          <a:p>
            <a:pPr marL="914400" lvl="1" indent="-311150" algn="l" rtl="0">
              <a:lnSpc>
                <a:spcPct val="158000"/>
              </a:lnSpc>
              <a:spcBef>
                <a:spcPts val="0"/>
              </a:spcBef>
              <a:spcAft>
                <a:spcPts val="0"/>
              </a:spcAft>
              <a:buClr>
                <a:srgbClr val="273239"/>
              </a:buClr>
              <a:buSzPts val="1300"/>
              <a:buFont typeface="Nunito"/>
              <a:buChar char="○"/>
            </a:pPr>
            <a:r>
              <a:rPr lang="en" sz="1300" b="1">
                <a:solidFill>
                  <a:srgbClr val="273239"/>
                </a:solidFill>
                <a:highlight>
                  <a:srgbClr val="FFFFFF"/>
                </a:highlight>
                <a:latin typeface="Nunito"/>
                <a:ea typeface="Nunito"/>
                <a:cs typeface="Nunito"/>
                <a:sym typeface="Nunito"/>
              </a:rPr>
              <a:t>Callable</a:t>
            </a:r>
            <a:r>
              <a:rPr lang="en" sz="1300">
                <a:solidFill>
                  <a:srgbClr val="273239"/>
                </a:solidFill>
                <a:highlight>
                  <a:srgbClr val="FFFFFF"/>
                </a:highlight>
                <a:latin typeface="Nunito"/>
                <a:ea typeface="Nunito"/>
                <a:cs typeface="Nunito"/>
                <a:sym typeface="Nunito"/>
              </a:rPr>
              <a:t> –&gt; This interface only contains the call() method.</a:t>
            </a:r>
            <a:endParaRPr sz="1300">
              <a:solidFill>
                <a:srgbClr val="273239"/>
              </a:solidFill>
              <a:highlight>
                <a:srgbClr val="FFFFFF"/>
              </a:highlight>
              <a:latin typeface="Nunito"/>
              <a:ea typeface="Nunito"/>
              <a:cs typeface="Nunito"/>
              <a:sym typeface="Nunito"/>
            </a:endParaRPr>
          </a:p>
          <a:p>
            <a:pPr marL="457200" lvl="0" indent="-295275" algn="l" rtl="0">
              <a:spcBef>
                <a:spcPts val="0"/>
              </a:spcBef>
              <a:spcAft>
                <a:spcPts val="0"/>
              </a:spcAft>
              <a:buClr>
                <a:srgbClr val="111827"/>
              </a:buClr>
              <a:buSzPts val="1050"/>
              <a:buFont typeface="Courier New"/>
              <a:buChar char="●"/>
            </a:pPr>
            <a:endParaRPr sz="1050">
              <a:solidFill>
                <a:srgbClr val="111827"/>
              </a:solidFill>
              <a:highlight>
                <a:srgbClr val="F7F7F8"/>
              </a:highlight>
              <a:latin typeface="Courier New"/>
              <a:ea typeface="Courier New"/>
              <a:cs typeface="Courier New"/>
              <a:sym typeface="Courier New"/>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Consumer</a:t>
            </a:r>
            <a:endParaRPr/>
          </a:p>
        </p:txBody>
      </p:sp>
      <p:sp>
        <p:nvSpPr>
          <p:cNvPr id="1134" name="Google Shape;1134;p185"/>
          <p:cNvSpPr txBox="1">
            <a:spLocks noGrp="1"/>
          </p:cNvSpPr>
          <p:nvPr>
            <p:ph type="body" idx="1"/>
          </p:nvPr>
        </p:nvSpPr>
        <p:spPr>
          <a:xfrm>
            <a:off x="311700" y="1119223"/>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rgbClr val="C7254E"/>
                </a:solidFill>
                <a:highlight>
                  <a:srgbClr val="F9F2F4"/>
                </a:highlight>
                <a:latin typeface="Courier New"/>
                <a:ea typeface="Courier New"/>
                <a:cs typeface="Courier New"/>
                <a:sym typeface="Courier New"/>
              </a:rPr>
              <a:t>Consumers</a:t>
            </a:r>
            <a:r>
              <a:rPr lang="en" sz="1950">
                <a:solidFill>
                  <a:srgbClr val="3D3D4E"/>
                </a:solidFill>
                <a:highlight>
                  <a:srgbClr val="FFFFFF"/>
                </a:highlight>
                <a:latin typeface="Georgia"/>
                <a:ea typeface="Georgia"/>
                <a:cs typeface="Georgia"/>
                <a:sym typeface="Georgia"/>
              </a:rPr>
              <a:t> are functional interfaces that take in a parameter and do not produce anything.</a:t>
            </a:r>
            <a:endParaRPr sz="1950">
              <a:solidFill>
                <a:srgbClr val="3D3D4E"/>
              </a:solidFill>
              <a:highlight>
                <a:srgbClr val="FFFFFF"/>
              </a:highlight>
              <a:latin typeface="Georgia"/>
              <a:ea typeface="Georgia"/>
              <a:cs typeface="Georgia"/>
              <a:sym typeface="Georgia"/>
            </a:endParaRPr>
          </a:p>
          <a:p>
            <a:pPr marL="0" lvl="0" indent="0" algn="l" rtl="0">
              <a:spcBef>
                <a:spcPts val="1200"/>
              </a:spcBef>
              <a:spcAft>
                <a:spcPts val="0"/>
              </a:spcAft>
              <a:buNone/>
            </a:pPr>
            <a:endParaRPr sz="1950">
              <a:solidFill>
                <a:srgbClr val="3D3D4E"/>
              </a:solidFill>
              <a:highlight>
                <a:srgbClr val="FFFFFF"/>
              </a:highlight>
              <a:latin typeface="Georgia"/>
              <a:ea typeface="Georgia"/>
              <a:cs typeface="Georgia"/>
              <a:sym typeface="Georgia"/>
            </a:endParaRPr>
          </a:p>
          <a:p>
            <a:pPr marL="0" lvl="0" indent="0" algn="l" rtl="0">
              <a:spcBef>
                <a:spcPts val="1200"/>
              </a:spcBef>
              <a:spcAft>
                <a:spcPts val="0"/>
              </a:spcAft>
              <a:buClr>
                <a:schemeClr val="dk1"/>
              </a:buClr>
              <a:buSzPts val="1100"/>
              <a:buFont typeface="Arial"/>
              <a:buNone/>
            </a:pPr>
            <a:r>
              <a:rPr lang="en" sz="1500">
                <a:solidFill>
                  <a:srgbClr val="9E880D"/>
                </a:solidFill>
                <a:highlight>
                  <a:srgbClr val="FFFFFF"/>
                </a:highlight>
                <a:latin typeface="Courier New"/>
                <a:ea typeface="Courier New"/>
                <a:cs typeface="Courier New"/>
                <a:sym typeface="Courier New"/>
              </a:rPr>
              <a:t>@FunctionalInterface</a:t>
            </a:r>
            <a:endParaRPr sz="1500">
              <a:solidFill>
                <a:srgbClr val="9E880D"/>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033B3"/>
                </a:solidFill>
                <a:highlight>
                  <a:srgbClr val="FFFFFF"/>
                </a:highlight>
                <a:latin typeface="Courier New"/>
                <a:ea typeface="Courier New"/>
                <a:cs typeface="Courier New"/>
                <a:sym typeface="Courier New"/>
              </a:rPr>
              <a:t>public interface </a:t>
            </a:r>
            <a:r>
              <a:rPr lang="en" sz="1500">
                <a:solidFill>
                  <a:schemeClr val="dk1"/>
                </a:solidFill>
                <a:highlight>
                  <a:srgbClr val="FFFFFF"/>
                </a:highlight>
                <a:latin typeface="Courier New"/>
                <a:ea typeface="Courier New"/>
                <a:cs typeface="Courier New"/>
                <a:sym typeface="Courier New"/>
              </a:rPr>
              <a:t>Consumer</a:t>
            </a:r>
            <a:r>
              <a:rPr lang="en" sz="1500">
                <a:solidFill>
                  <a:srgbClr val="080808"/>
                </a:solidFill>
                <a:highlight>
                  <a:srgbClr val="FFFFFF"/>
                </a:highlight>
                <a:latin typeface="Courier New"/>
                <a:ea typeface="Courier New"/>
                <a:cs typeface="Courier New"/>
                <a:sym typeface="Courier New"/>
              </a:rPr>
              <a:t>&lt;</a:t>
            </a:r>
            <a:r>
              <a:rPr lang="en" sz="1500">
                <a:solidFill>
                  <a:srgbClr val="007E8A"/>
                </a:solidFill>
                <a:highlight>
                  <a:srgbClr val="FFFFFF"/>
                </a:highlight>
                <a:latin typeface="Courier New"/>
                <a:ea typeface="Courier New"/>
                <a:cs typeface="Courier New"/>
                <a:sym typeface="Courier New"/>
              </a:rPr>
              <a:t>T</a:t>
            </a:r>
            <a:r>
              <a:rPr lang="en" sz="1500">
                <a:solidFill>
                  <a:srgbClr val="080808"/>
                </a:solidFill>
                <a:highlight>
                  <a:srgbClr val="FFFFFF"/>
                </a:highlight>
                <a:latin typeface="Courier New"/>
                <a:ea typeface="Courier New"/>
                <a:cs typeface="Courier New"/>
                <a:sym typeface="Courier New"/>
              </a:rPr>
              <a:t>&gt; {</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   </a:t>
            </a:r>
            <a:r>
              <a:rPr lang="en" sz="1500">
                <a:solidFill>
                  <a:srgbClr val="0033B3"/>
                </a:solidFill>
                <a:highlight>
                  <a:srgbClr val="FFFFFF"/>
                </a:highlight>
                <a:latin typeface="Courier New"/>
                <a:ea typeface="Courier New"/>
                <a:cs typeface="Courier New"/>
                <a:sym typeface="Courier New"/>
              </a:rPr>
              <a:t>void </a:t>
            </a:r>
            <a:r>
              <a:rPr lang="en" sz="1500">
                <a:solidFill>
                  <a:srgbClr val="00627A"/>
                </a:solidFill>
                <a:highlight>
                  <a:srgbClr val="FFFFFF"/>
                </a:highlight>
                <a:latin typeface="Courier New"/>
                <a:ea typeface="Courier New"/>
                <a:cs typeface="Courier New"/>
                <a:sym typeface="Courier New"/>
              </a:rPr>
              <a:t>accept</a:t>
            </a:r>
            <a:r>
              <a:rPr lang="en" sz="1500">
                <a:solidFill>
                  <a:srgbClr val="080808"/>
                </a:solidFill>
                <a:highlight>
                  <a:srgbClr val="FFFFFF"/>
                </a:highlight>
                <a:latin typeface="Courier New"/>
                <a:ea typeface="Courier New"/>
                <a:cs typeface="Courier New"/>
                <a:sym typeface="Courier New"/>
              </a:rPr>
              <a:t>(</a:t>
            </a:r>
            <a:r>
              <a:rPr lang="en" sz="1500">
                <a:solidFill>
                  <a:srgbClr val="007E8A"/>
                </a:solidFill>
                <a:highlight>
                  <a:srgbClr val="FFFFFF"/>
                </a:highlight>
                <a:latin typeface="Courier New"/>
                <a:ea typeface="Courier New"/>
                <a:cs typeface="Courier New"/>
                <a:sym typeface="Courier New"/>
              </a:rPr>
              <a:t>T </a:t>
            </a:r>
            <a:r>
              <a:rPr lang="en" sz="1500">
                <a:solidFill>
                  <a:srgbClr val="080808"/>
                </a:solidFill>
                <a:highlight>
                  <a:srgbClr val="FFFFFF"/>
                </a:highlight>
                <a:latin typeface="Courier New"/>
                <a:ea typeface="Courier New"/>
                <a:cs typeface="Courier New"/>
                <a:sym typeface="Courier New"/>
              </a:rPr>
              <a:t>t);</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1200"/>
              </a:spcAft>
              <a:buNone/>
            </a:pPr>
            <a:endParaRPr sz="19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Predicate</a:t>
            </a:r>
            <a:endParaRPr/>
          </a:p>
          <a:p>
            <a:pPr marL="0" lvl="0" indent="0" algn="l" rtl="0">
              <a:spcBef>
                <a:spcPts val="0"/>
              </a:spcBef>
              <a:spcAft>
                <a:spcPts val="0"/>
              </a:spcAft>
              <a:buNone/>
            </a:pPr>
            <a:endParaRPr/>
          </a:p>
        </p:txBody>
      </p:sp>
      <p:sp>
        <p:nvSpPr>
          <p:cNvPr id="1140" name="Google Shape;1140;p1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50">
                <a:solidFill>
                  <a:srgbClr val="3D3D4E"/>
                </a:solidFill>
                <a:highlight>
                  <a:srgbClr val="FFFFFF"/>
                </a:highlight>
                <a:latin typeface="Georgia"/>
                <a:ea typeface="Georgia"/>
                <a:cs typeface="Georgia"/>
                <a:sym typeface="Georgia"/>
              </a:rPr>
              <a:t>The </a:t>
            </a:r>
            <a:r>
              <a:rPr lang="en" sz="1600">
                <a:solidFill>
                  <a:srgbClr val="C7254E"/>
                </a:solidFill>
                <a:highlight>
                  <a:srgbClr val="F9F2F4"/>
                </a:highlight>
                <a:latin typeface="Courier New"/>
                <a:ea typeface="Courier New"/>
                <a:cs typeface="Courier New"/>
                <a:sym typeface="Courier New"/>
              </a:rPr>
              <a:t>Predicate&lt;T&gt;</a:t>
            </a:r>
            <a:r>
              <a:rPr lang="en" sz="1750">
                <a:solidFill>
                  <a:srgbClr val="3D3D4E"/>
                </a:solidFill>
                <a:highlight>
                  <a:srgbClr val="FFFFFF"/>
                </a:highlight>
                <a:latin typeface="Georgia"/>
                <a:ea typeface="Georgia"/>
                <a:cs typeface="Georgia"/>
                <a:sym typeface="Georgia"/>
              </a:rPr>
              <a:t> interface has an abstract method </a:t>
            </a:r>
            <a:r>
              <a:rPr lang="en" sz="1600">
                <a:solidFill>
                  <a:srgbClr val="C7254E"/>
                </a:solidFill>
                <a:highlight>
                  <a:srgbClr val="F9F2F4"/>
                </a:highlight>
                <a:latin typeface="Courier New"/>
                <a:ea typeface="Courier New"/>
                <a:cs typeface="Courier New"/>
                <a:sym typeface="Courier New"/>
              </a:rPr>
              <a:t>boolean test(T t)</a:t>
            </a:r>
            <a:r>
              <a:rPr lang="en" sz="1750">
                <a:solidFill>
                  <a:srgbClr val="3D3D4E"/>
                </a:solidFill>
                <a:highlight>
                  <a:srgbClr val="FFFFFF"/>
                </a:highlight>
                <a:latin typeface="Georgia"/>
                <a:ea typeface="Georgia"/>
                <a:cs typeface="Georgia"/>
                <a:sym typeface="Georgia"/>
              </a:rPr>
              <a:t>. Basically, a predicate is a function that evaluates the given input and returns </a:t>
            </a:r>
            <a:r>
              <a:rPr lang="en" sz="1750" b="1">
                <a:solidFill>
                  <a:srgbClr val="3D3D4E"/>
                </a:solidFill>
                <a:highlight>
                  <a:srgbClr val="FFFFFF"/>
                </a:highlight>
                <a:latin typeface="Georgia"/>
                <a:ea typeface="Georgia"/>
                <a:cs typeface="Georgia"/>
                <a:sym typeface="Georgia"/>
              </a:rPr>
              <a:t>true or false</a:t>
            </a:r>
            <a:r>
              <a:rPr lang="en" sz="1750">
                <a:solidFill>
                  <a:srgbClr val="3D3D4E"/>
                </a:solidFill>
                <a:highlight>
                  <a:srgbClr val="FFFFFF"/>
                </a:highlight>
                <a:latin typeface="Georgia"/>
                <a:ea typeface="Georgia"/>
                <a:cs typeface="Georgia"/>
                <a:sym typeface="Georgia"/>
              </a:rPr>
              <a:t>.</a:t>
            </a:r>
            <a:endParaRPr sz="1750">
              <a:solidFill>
                <a:srgbClr val="3D3D4E"/>
              </a:solidFill>
              <a:highlight>
                <a:srgbClr val="FFFFFF"/>
              </a:highlight>
              <a:latin typeface="Georgia"/>
              <a:ea typeface="Georgia"/>
              <a:cs typeface="Georgia"/>
              <a:sym typeface="Georgia"/>
            </a:endParaRPr>
          </a:p>
          <a:p>
            <a:pPr marL="0" lvl="0" indent="0" algn="l" rtl="0">
              <a:spcBef>
                <a:spcPts val="1200"/>
              </a:spcBef>
              <a:spcAft>
                <a:spcPts val="0"/>
              </a:spcAft>
              <a:buNone/>
            </a:pPr>
            <a:endParaRPr sz="1750">
              <a:solidFill>
                <a:srgbClr val="3D3D4E"/>
              </a:solidFill>
              <a:highlight>
                <a:srgbClr val="FFFFFF"/>
              </a:highlight>
              <a:latin typeface="Georgia"/>
              <a:ea typeface="Georgia"/>
              <a:cs typeface="Georgia"/>
              <a:sym typeface="Georgia"/>
            </a:endParaRPr>
          </a:p>
          <a:p>
            <a:pPr marL="0" lvl="0" indent="0" algn="l" rtl="0">
              <a:spcBef>
                <a:spcPts val="1200"/>
              </a:spcBef>
              <a:spcAft>
                <a:spcPts val="0"/>
              </a:spcAft>
              <a:buClr>
                <a:schemeClr val="dk1"/>
              </a:buClr>
              <a:buSzPts val="1100"/>
              <a:buFont typeface="Arial"/>
              <a:buNone/>
            </a:pPr>
            <a:r>
              <a:rPr lang="en" sz="1500">
                <a:solidFill>
                  <a:srgbClr val="9E880D"/>
                </a:solidFill>
                <a:highlight>
                  <a:srgbClr val="FFFFFF"/>
                </a:highlight>
                <a:latin typeface="Courier New"/>
                <a:ea typeface="Courier New"/>
                <a:cs typeface="Courier New"/>
                <a:sym typeface="Courier New"/>
              </a:rPr>
              <a:t>@FunctionalInterface</a:t>
            </a:r>
            <a:endParaRPr sz="1500">
              <a:solidFill>
                <a:srgbClr val="9E880D"/>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033B3"/>
                </a:solidFill>
                <a:highlight>
                  <a:srgbClr val="FFFFFF"/>
                </a:highlight>
                <a:latin typeface="Courier New"/>
                <a:ea typeface="Courier New"/>
                <a:cs typeface="Courier New"/>
                <a:sym typeface="Courier New"/>
              </a:rPr>
              <a:t>public interface </a:t>
            </a:r>
            <a:r>
              <a:rPr lang="en" sz="1500">
                <a:solidFill>
                  <a:schemeClr val="dk1"/>
                </a:solidFill>
                <a:highlight>
                  <a:srgbClr val="FFFFFF"/>
                </a:highlight>
                <a:latin typeface="Courier New"/>
                <a:ea typeface="Courier New"/>
                <a:cs typeface="Courier New"/>
                <a:sym typeface="Courier New"/>
              </a:rPr>
              <a:t>Predicate</a:t>
            </a:r>
            <a:r>
              <a:rPr lang="en" sz="1500">
                <a:solidFill>
                  <a:srgbClr val="080808"/>
                </a:solidFill>
                <a:highlight>
                  <a:srgbClr val="FFFFFF"/>
                </a:highlight>
                <a:latin typeface="Courier New"/>
                <a:ea typeface="Courier New"/>
                <a:cs typeface="Courier New"/>
                <a:sym typeface="Courier New"/>
              </a:rPr>
              <a:t>&lt;</a:t>
            </a:r>
            <a:r>
              <a:rPr lang="en" sz="1500">
                <a:solidFill>
                  <a:srgbClr val="007E8A"/>
                </a:solidFill>
                <a:highlight>
                  <a:srgbClr val="FFFFFF"/>
                </a:highlight>
                <a:latin typeface="Courier New"/>
                <a:ea typeface="Courier New"/>
                <a:cs typeface="Courier New"/>
                <a:sym typeface="Courier New"/>
              </a:rPr>
              <a:t>T</a:t>
            </a:r>
            <a:r>
              <a:rPr lang="en" sz="1500">
                <a:solidFill>
                  <a:srgbClr val="080808"/>
                </a:solidFill>
                <a:highlight>
                  <a:srgbClr val="FFFFFF"/>
                </a:highlight>
                <a:latin typeface="Courier New"/>
                <a:ea typeface="Courier New"/>
                <a:cs typeface="Courier New"/>
                <a:sym typeface="Courier New"/>
              </a:rPr>
              <a:t>&gt; {</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   </a:t>
            </a:r>
            <a:r>
              <a:rPr lang="en" sz="1500">
                <a:solidFill>
                  <a:srgbClr val="0033B3"/>
                </a:solidFill>
                <a:highlight>
                  <a:srgbClr val="FFFFFF"/>
                </a:highlight>
                <a:latin typeface="Courier New"/>
                <a:ea typeface="Courier New"/>
                <a:cs typeface="Courier New"/>
                <a:sym typeface="Courier New"/>
              </a:rPr>
              <a:t>boolean </a:t>
            </a:r>
            <a:r>
              <a:rPr lang="en" sz="1500">
                <a:solidFill>
                  <a:srgbClr val="00627A"/>
                </a:solidFill>
                <a:highlight>
                  <a:srgbClr val="FFFFFF"/>
                </a:highlight>
                <a:latin typeface="Courier New"/>
                <a:ea typeface="Courier New"/>
                <a:cs typeface="Courier New"/>
                <a:sym typeface="Courier New"/>
              </a:rPr>
              <a:t>test</a:t>
            </a:r>
            <a:r>
              <a:rPr lang="en" sz="1500">
                <a:solidFill>
                  <a:srgbClr val="080808"/>
                </a:solidFill>
                <a:highlight>
                  <a:srgbClr val="FFFFFF"/>
                </a:highlight>
                <a:latin typeface="Courier New"/>
                <a:ea typeface="Courier New"/>
                <a:cs typeface="Courier New"/>
                <a:sym typeface="Courier New"/>
              </a:rPr>
              <a:t>(</a:t>
            </a:r>
            <a:r>
              <a:rPr lang="en" sz="1500">
                <a:solidFill>
                  <a:srgbClr val="007E8A"/>
                </a:solidFill>
                <a:highlight>
                  <a:srgbClr val="FFFFFF"/>
                </a:highlight>
                <a:latin typeface="Courier New"/>
                <a:ea typeface="Courier New"/>
                <a:cs typeface="Courier New"/>
                <a:sym typeface="Courier New"/>
              </a:rPr>
              <a:t>T </a:t>
            </a:r>
            <a:r>
              <a:rPr lang="en" sz="1500">
                <a:solidFill>
                  <a:srgbClr val="080808"/>
                </a:solidFill>
                <a:highlight>
                  <a:srgbClr val="FFFFFF"/>
                </a:highlight>
                <a:latin typeface="Courier New"/>
                <a:ea typeface="Courier New"/>
                <a:cs typeface="Courier New"/>
                <a:sym typeface="Courier New"/>
              </a:rPr>
              <a:t>t);</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1200"/>
              </a:spcAft>
              <a:buNone/>
            </a:pPr>
            <a:endParaRPr sz="17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Supplier</a:t>
            </a:r>
            <a:endParaRPr/>
          </a:p>
        </p:txBody>
      </p:sp>
      <p:sp>
        <p:nvSpPr>
          <p:cNvPr id="1146" name="Google Shape;1146;p1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rgbClr val="C7254E"/>
                </a:solidFill>
                <a:highlight>
                  <a:srgbClr val="F9F2F4"/>
                </a:highlight>
                <a:latin typeface="Courier New"/>
                <a:ea typeface="Courier New"/>
                <a:cs typeface="Courier New"/>
                <a:sym typeface="Courier New"/>
              </a:rPr>
              <a:t>Supplier</a:t>
            </a:r>
            <a:r>
              <a:rPr lang="en" sz="1750">
                <a:solidFill>
                  <a:srgbClr val="3D3D4E"/>
                </a:solidFill>
                <a:highlight>
                  <a:srgbClr val="FFFFFF"/>
                </a:highlight>
                <a:latin typeface="Georgia"/>
                <a:ea typeface="Georgia"/>
                <a:cs typeface="Georgia"/>
                <a:sym typeface="Georgia"/>
              </a:rPr>
              <a:t> is an interface that does not take in any argument but produces a value when the </a:t>
            </a:r>
            <a:r>
              <a:rPr lang="en" sz="1600">
                <a:solidFill>
                  <a:srgbClr val="C7254E"/>
                </a:solidFill>
                <a:highlight>
                  <a:srgbClr val="F9F2F4"/>
                </a:highlight>
                <a:latin typeface="Courier New"/>
                <a:ea typeface="Courier New"/>
                <a:cs typeface="Courier New"/>
                <a:sym typeface="Courier New"/>
              </a:rPr>
              <a:t>get()</a:t>
            </a:r>
            <a:r>
              <a:rPr lang="en" sz="1750">
                <a:solidFill>
                  <a:srgbClr val="3D3D4E"/>
                </a:solidFill>
                <a:highlight>
                  <a:srgbClr val="FFFFFF"/>
                </a:highlight>
                <a:latin typeface="Georgia"/>
                <a:ea typeface="Georgia"/>
                <a:cs typeface="Georgia"/>
                <a:sym typeface="Georgia"/>
              </a:rPr>
              <a:t> function is invoked. Suppliers are useful when we don’t need to supply any value and obtain a result at the same time.</a:t>
            </a:r>
            <a:endParaRPr sz="1750">
              <a:solidFill>
                <a:srgbClr val="3D3D4E"/>
              </a:solidFill>
              <a:highlight>
                <a:srgbClr val="FFFFFF"/>
              </a:highlight>
              <a:latin typeface="Georgia"/>
              <a:ea typeface="Georgia"/>
              <a:cs typeface="Georgia"/>
              <a:sym typeface="Georgia"/>
            </a:endParaRPr>
          </a:p>
          <a:p>
            <a:pPr marL="0" lvl="0" indent="0" algn="l" rtl="0">
              <a:spcBef>
                <a:spcPts val="1200"/>
              </a:spcBef>
              <a:spcAft>
                <a:spcPts val="0"/>
              </a:spcAft>
              <a:buClr>
                <a:schemeClr val="dk1"/>
              </a:buClr>
              <a:buSzPts val="1100"/>
              <a:buFont typeface="Arial"/>
              <a:buNone/>
            </a:pPr>
            <a:r>
              <a:rPr lang="en" sz="1500">
                <a:solidFill>
                  <a:srgbClr val="9E880D"/>
                </a:solidFill>
                <a:highlight>
                  <a:srgbClr val="FFFFFF"/>
                </a:highlight>
                <a:latin typeface="Courier New"/>
                <a:ea typeface="Courier New"/>
                <a:cs typeface="Courier New"/>
                <a:sym typeface="Courier New"/>
              </a:rPr>
              <a:t>@FunctionalInterface</a:t>
            </a:r>
            <a:endParaRPr sz="1500">
              <a:solidFill>
                <a:srgbClr val="9E880D"/>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033B3"/>
                </a:solidFill>
                <a:highlight>
                  <a:srgbClr val="FFFFFF"/>
                </a:highlight>
                <a:latin typeface="Courier New"/>
                <a:ea typeface="Courier New"/>
                <a:cs typeface="Courier New"/>
                <a:sym typeface="Courier New"/>
              </a:rPr>
              <a:t>public interface </a:t>
            </a:r>
            <a:r>
              <a:rPr lang="en" sz="1500">
                <a:solidFill>
                  <a:schemeClr val="dk1"/>
                </a:solidFill>
                <a:highlight>
                  <a:srgbClr val="FFFFFF"/>
                </a:highlight>
                <a:latin typeface="Courier New"/>
                <a:ea typeface="Courier New"/>
                <a:cs typeface="Courier New"/>
                <a:sym typeface="Courier New"/>
              </a:rPr>
              <a:t>Supplier</a:t>
            </a:r>
            <a:r>
              <a:rPr lang="en" sz="1500">
                <a:solidFill>
                  <a:srgbClr val="080808"/>
                </a:solidFill>
                <a:highlight>
                  <a:srgbClr val="FFFFFF"/>
                </a:highlight>
                <a:latin typeface="Courier New"/>
                <a:ea typeface="Courier New"/>
                <a:cs typeface="Courier New"/>
                <a:sym typeface="Courier New"/>
              </a:rPr>
              <a:t>&lt;</a:t>
            </a:r>
            <a:r>
              <a:rPr lang="en" sz="1500">
                <a:solidFill>
                  <a:srgbClr val="007E8A"/>
                </a:solidFill>
                <a:highlight>
                  <a:srgbClr val="FFFFFF"/>
                </a:highlight>
                <a:latin typeface="Courier New"/>
                <a:ea typeface="Courier New"/>
                <a:cs typeface="Courier New"/>
                <a:sym typeface="Courier New"/>
              </a:rPr>
              <a:t>T</a:t>
            </a:r>
            <a:r>
              <a:rPr lang="en" sz="1500">
                <a:solidFill>
                  <a:srgbClr val="080808"/>
                </a:solidFill>
                <a:highlight>
                  <a:srgbClr val="FFFFFF"/>
                </a:highlight>
                <a:latin typeface="Courier New"/>
                <a:ea typeface="Courier New"/>
                <a:cs typeface="Courier New"/>
                <a:sym typeface="Courier New"/>
              </a:rPr>
              <a:t>&gt; {</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   </a:t>
            </a:r>
            <a:r>
              <a:rPr lang="en" sz="1500">
                <a:solidFill>
                  <a:srgbClr val="007E8A"/>
                </a:solidFill>
                <a:highlight>
                  <a:srgbClr val="FFFFFF"/>
                </a:highlight>
                <a:latin typeface="Courier New"/>
                <a:ea typeface="Courier New"/>
                <a:cs typeface="Courier New"/>
                <a:sym typeface="Courier New"/>
              </a:rPr>
              <a:t>T </a:t>
            </a:r>
            <a:r>
              <a:rPr lang="en" sz="1500">
                <a:solidFill>
                  <a:srgbClr val="00627A"/>
                </a:solidFill>
                <a:highlight>
                  <a:srgbClr val="FFFFFF"/>
                </a:highlight>
                <a:latin typeface="Courier New"/>
                <a:ea typeface="Courier New"/>
                <a:cs typeface="Courier New"/>
                <a:sym typeface="Courier New"/>
              </a:rPr>
              <a:t>get</a:t>
            </a: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None/>
            </a:pPr>
            <a:endParaRPr sz="1750">
              <a:solidFill>
                <a:srgbClr val="3D3D4E"/>
              </a:solidFill>
              <a:highlight>
                <a:srgbClr val="FFFFFF"/>
              </a:highlight>
              <a:latin typeface="Georgia"/>
              <a:ea typeface="Georgia"/>
              <a:cs typeface="Georgia"/>
              <a:sym typeface="Georgia"/>
            </a:endParaRPr>
          </a:p>
          <a:p>
            <a:pPr marL="0" lvl="0" indent="0" algn="l" rtl="0">
              <a:spcBef>
                <a:spcPts val="1200"/>
              </a:spcBef>
              <a:spcAft>
                <a:spcPts val="1200"/>
              </a:spcAft>
              <a:buNone/>
            </a:pPr>
            <a:endParaRPr sz="17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Function</a:t>
            </a:r>
            <a:endParaRPr/>
          </a:p>
        </p:txBody>
      </p:sp>
      <p:sp>
        <p:nvSpPr>
          <p:cNvPr id="1152" name="Google Shape;1152;p1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400"/>
              </a:spcBef>
              <a:spcAft>
                <a:spcPts val="0"/>
              </a:spcAft>
              <a:buClr>
                <a:schemeClr val="dk1"/>
              </a:buClr>
              <a:buSzPts val="1100"/>
              <a:buFont typeface="Arial"/>
              <a:buNone/>
            </a:pPr>
            <a:r>
              <a:rPr lang="en" sz="1600">
                <a:solidFill>
                  <a:srgbClr val="C7254E"/>
                </a:solidFill>
                <a:highlight>
                  <a:srgbClr val="F9F2F4"/>
                </a:highlight>
                <a:latin typeface="Courier New"/>
                <a:ea typeface="Courier New"/>
                <a:cs typeface="Courier New"/>
                <a:sym typeface="Courier New"/>
              </a:rPr>
              <a:t>Function</a:t>
            </a:r>
            <a:r>
              <a:rPr lang="en" sz="1750">
                <a:solidFill>
                  <a:srgbClr val="3D3D4E"/>
                </a:solidFill>
                <a:highlight>
                  <a:srgbClr val="FFFFFF"/>
                </a:highlight>
                <a:latin typeface="Georgia"/>
                <a:ea typeface="Georgia"/>
                <a:cs typeface="Georgia"/>
                <a:sym typeface="Georgia"/>
              </a:rPr>
              <a:t> is a category of functional interfaces that takes an object of type </a:t>
            </a:r>
            <a:r>
              <a:rPr lang="en" sz="1600">
                <a:solidFill>
                  <a:srgbClr val="C7254E"/>
                </a:solidFill>
                <a:highlight>
                  <a:srgbClr val="F9F2F4"/>
                </a:highlight>
                <a:latin typeface="Courier New"/>
                <a:ea typeface="Courier New"/>
                <a:cs typeface="Courier New"/>
                <a:sym typeface="Courier New"/>
              </a:rPr>
              <a:t>T</a:t>
            </a:r>
            <a:r>
              <a:rPr lang="en" sz="1750">
                <a:solidFill>
                  <a:srgbClr val="3D3D4E"/>
                </a:solidFill>
                <a:highlight>
                  <a:srgbClr val="FFFFFF"/>
                </a:highlight>
                <a:latin typeface="Georgia"/>
                <a:ea typeface="Georgia"/>
                <a:cs typeface="Georgia"/>
                <a:sym typeface="Georgia"/>
              </a:rPr>
              <a:t> and returns an object of type </a:t>
            </a:r>
            <a:r>
              <a:rPr lang="en" sz="1600">
                <a:solidFill>
                  <a:srgbClr val="C7254E"/>
                </a:solidFill>
                <a:highlight>
                  <a:srgbClr val="F9F2F4"/>
                </a:highlight>
                <a:latin typeface="Courier New"/>
                <a:ea typeface="Courier New"/>
                <a:cs typeface="Courier New"/>
                <a:sym typeface="Courier New"/>
              </a:rPr>
              <a:t>R</a:t>
            </a:r>
            <a:r>
              <a:rPr lang="en" sz="1750">
                <a:solidFill>
                  <a:srgbClr val="3D3D4E"/>
                </a:solidFill>
                <a:highlight>
                  <a:srgbClr val="FFFFFF"/>
                </a:highlight>
                <a:latin typeface="Georgia"/>
                <a:ea typeface="Georgia"/>
                <a:cs typeface="Georgia"/>
                <a:sym typeface="Georgia"/>
              </a:rPr>
              <a:t>.</a:t>
            </a:r>
            <a:endParaRPr sz="1750">
              <a:solidFill>
                <a:srgbClr val="3D3D4E"/>
              </a:solidFill>
              <a:highlight>
                <a:srgbClr val="FFFFFF"/>
              </a:highlight>
              <a:latin typeface="Georgia"/>
              <a:ea typeface="Georgia"/>
              <a:cs typeface="Georgia"/>
              <a:sym typeface="Georgia"/>
            </a:endParaRPr>
          </a:p>
          <a:p>
            <a:pPr marL="0" lvl="0" indent="0" algn="l" rtl="0">
              <a:spcBef>
                <a:spcPts val="1400"/>
              </a:spcBef>
              <a:spcAft>
                <a:spcPts val="0"/>
              </a:spcAft>
              <a:buClr>
                <a:schemeClr val="dk1"/>
              </a:buClr>
              <a:buSzPts val="1100"/>
              <a:buFont typeface="Arial"/>
              <a:buNone/>
            </a:pPr>
            <a:r>
              <a:rPr lang="en" sz="1750">
                <a:solidFill>
                  <a:srgbClr val="3D3D4E"/>
                </a:solidFill>
                <a:highlight>
                  <a:srgbClr val="FFFFFF"/>
                </a:highlight>
                <a:latin typeface="Georgia"/>
                <a:ea typeface="Georgia"/>
                <a:cs typeface="Georgia"/>
                <a:sym typeface="Georgia"/>
              </a:rPr>
              <a:t>Until now, the functional interfaces that we’ve discussed have either not taken any argument(</a:t>
            </a:r>
            <a:r>
              <a:rPr lang="en" sz="1600">
                <a:solidFill>
                  <a:srgbClr val="C7254E"/>
                </a:solidFill>
                <a:highlight>
                  <a:srgbClr val="F9F2F4"/>
                </a:highlight>
                <a:latin typeface="Courier New"/>
                <a:ea typeface="Courier New"/>
                <a:cs typeface="Courier New"/>
                <a:sym typeface="Courier New"/>
              </a:rPr>
              <a:t>Supplier</a:t>
            </a:r>
            <a:r>
              <a:rPr lang="en" sz="1750">
                <a:solidFill>
                  <a:srgbClr val="3D3D4E"/>
                </a:solidFill>
                <a:highlight>
                  <a:srgbClr val="FFFFFF"/>
                </a:highlight>
                <a:latin typeface="Georgia"/>
                <a:ea typeface="Georgia"/>
                <a:cs typeface="Georgia"/>
                <a:sym typeface="Georgia"/>
              </a:rPr>
              <a:t>), not returned any value(</a:t>
            </a:r>
            <a:r>
              <a:rPr lang="en" sz="1600">
                <a:solidFill>
                  <a:srgbClr val="C7254E"/>
                </a:solidFill>
                <a:highlight>
                  <a:srgbClr val="F9F2F4"/>
                </a:highlight>
                <a:latin typeface="Courier New"/>
                <a:ea typeface="Courier New"/>
                <a:cs typeface="Courier New"/>
                <a:sym typeface="Courier New"/>
              </a:rPr>
              <a:t>Consumer</a:t>
            </a:r>
            <a:r>
              <a:rPr lang="en" sz="1750">
                <a:solidFill>
                  <a:srgbClr val="3D3D4E"/>
                </a:solidFill>
                <a:highlight>
                  <a:srgbClr val="FFFFFF"/>
                </a:highlight>
                <a:latin typeface="Georgia"/>
                <a:ea typeface="Georgia"/>
                <a:cs typeface="Georgia"/>
                <a:sym typeface="Georgia"/>
              </a:rPr>
              <a:t>), or returned only a boolean(</a:t>
            </a:r>
            <a:r>
              <a:rPr lang="en" sz="1600">
                <a:solidFill>
                  <a:srgbClr val="C7254E"/>
                </a:solidFill>
                <a:highlight>
                  <a:srgbClr val="F9F2F4"/>
                </a:highlight>
                <a:latin typeface="Courier New"/>
                <a:ea typeface="Courier New"/>
                <a:cs typeface="Courier New"/>
                <a:sym typeface="Courier New"/>
              </a:rPr>
              <a:t>Predicate</a:t>
            </a:r>
            <a:r>
              <a:rPr lang="en" sz="1750">
                <a:solidFill>
                  <a:srgbClr val="3D3D4E"/>
                </a:solidFill>
                <a:highlight>
                  <a:srgbClr val="FFFFFF"/>
                </a:highlight>
                <a:latin typeface="Georgia"/>
                <a:ea typeface="Georgia"/>
                <a:cs typeface="Georgia"/>
                <a:sym typeface="Georgia"/>
              </a:rPr>
              <a:t>).</a:t>
            </a:r>
            <a:endParaRPr sz="1750">
              <a:solidFill>
                <a:srgbClr val="3D3D4E"/>
              </a:solidFill>
              <a:highlight>
                <a:srgbClr val="FFFFFF"/>
              </a:highlight>
              <a:latin typeface="Georgia"/>
              <a:ea typeface="Georgia"/>
              <a:cs typeface="Georgia"/>
              <a:sym typeface="Georgia"/>
            </a:endParaRPr>
          </a:p>
          <a:p>
            <a:pPr marL="0" lvl="0" indent="0" algn="l" rtl="0">
              <a:spcBef>
                <a:spcPts val="1400"/>
              </a:spcBef>
              <a:spcAft>
                <a:spcPts val="0"/>
              </a:spcAft>
              <a:buClr>
                <a:schemeClr val="dk1"/>
              </a:buClr>
              <a:buSzPts val="1100"/>
              <a:buFont typeface="Arial"/>
              <a:buNone/>
            </a:pPr>
            <a:r>
              <a:rPr lang="en" sz="1600">
                <a:solidFill>
                  <a:srgbClr val="C7254E"/>
                </a:solidFill>
                <a:highlight>
                  <a:srgbClr val="F9F2F4"/>
                </a:highlight>
                <a:latin typeface="Courier New"/>
                <a:ea typeface="Courier New"/>
                <a:cs typeface="Courier New"/>
                <a:sym typeface="Courier New"/>
              </a:rPr>
              <a:t>Function</a:t>
            </a:r>
            <a:r>
              <a:rPr lang="en" sz="1750">
                <a:solidFill>
                  <a:srgbClr val="3D3D4E"/>
                </a:solidFill>
                <a:highlight>
                  <a:srgbClr val="FFFFFF"/>
                </a:highlight>
                <a:latin typeface="Georgia"/>
                <a:ea typeface="Georgia"/>
                <a:cs typeface="Georgia"/>
                <a:sym typeface="Georgia"/>
              </a:rPr>
              <a:t> interfaces are very useful as we can specify the type of input and output.</a:t>
            </a:r>
            <a:endParaRPr sz="1750">
              <a:solidFill>
                <a:srgbClr val="3D3D4E"/>
              </a:solidFill>
              <a:highlight>
                <a:srgbClr val="FFFFFF"/>
              </a:highlight>
              <a:latin typeface="Georgia"/>
              <a:ea typeface="Georgia"/>
              <a:cs typeface="Georgia"/>
              <a:sym typeface="Georgia"/>
            </a:endParaRPr>
          </a:p>
          <a:p>
            <a:pPr marL="0" lvl="0" indent="0" algn="l" rtl="0">
              <a:spcBef>
                <a:spcPts val="1400"/>
              </a:spcBef>
              <a:spcAft>
                <a:spcPts val="1200"/>
              </a:spcAft>
              <a:buNone/>
            </a:pPr>
            <a:endParaRPr sz="220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58" name="Google Shape;1158;p1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500">
                <a:solidFill>
                  <a:srgbClr val="9E880D"/>
                </a:solidFill>
                <a:highlight>
                  <a:srgbClr val="FFFFFF"/>
                </a:highlight>
                <a:latin typeface="Courier New"/>
                <a:ea typeface="Courier New"/>
                <a:cs typeface="Courier New"/>
                <a:sym typeface="Courier New"/>
              </a:rPr>
              <a:t>@FunctionalInterface</a:t>
            </a:r>
            <a:endParaRPr sz="1500">
              <a:solidFill>
                <a:srgbClr val="9E880D"/>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500">
                <a:solidFill>
                  <a:srgbClr val="0033B3"/>
                </a:solidFill>
                <a:highlight>
                  <a:srgbClr val="FFFFFF"/>
                </a:highlight>
                <a:latin typeface="Courier New"/>
                <a:ea typeface="Courier New"/>
                <a:cs typeface="Courier New"/>
                <a:sym typeface="Courier New"/>
              </a:rPr>
              <a:t>public interface </a:t>
            </a:r>
            <a:r>
              <a:rPr lang="en" sz="1500">
                <a:solidFill>
                  <a:schemeClr val="dk1"/>
                </a:solidFill>
                <a:highlight>
                  <a:srgbClr val="FFFFFF"/>
                </a:highlight>
                <a:latin typeface="Courier New"/>
                <a:ea typeface="Courier New"/>
                <a:cs typeface="Courier New"/>
                <a:sym typeface="Courier New"/>
              </a:rPr>
              <a:t>Function</a:t>
            </a:r>
            <a:r>
              <a:rPr lang="en" sz="1500">
                <a:solidFill>
                  <a:srgbClr val="080808"/>
                </a:solidFill>
                <a:highlight>
                  <a:srgbClr val="FFFFFF"/>
                </a:highlight>
                <a:latin typeface="Courier New"/>
                <a:ea typeface="Courier New"/>
                <a:cs typeface="Courier New"/>
                <a:sym typeface="Courier New"/>
              </a:rPr>
              <a:t>&lt;</a:t>
            </a:r>
            <a:r>
              <a:rPr lang="en" sz="1500">
                <a:solidFill>
                  <a:srgbClr val="007E8A"/>
                </a:solidFill>
                <a:highlight>
                  <a:srgbClr val="FFFFFF"/>
                </a:highlight>
                <a:latin typeface="Courier New"/>
                <a:ea typeface="Courier New"/>
                <a:cs typeface="Courier New"/>
                <a:sym typeface="Courier New"/>
              </a:rPr>
              <a:t>T</a:t>
            </a:r>
            <a:r>
              <a:rPr lang="en" sz="1500">
                <a:solidFill>
                  <a:srgbClr val="080808"/>
                </a:solidFill>
                <a:highlight>
                  <a:srgbClr val="FFFFFF"/>
                </a:highlight>
                <a:latin typeface="Courier New"/>
                <a:ea typeface="Courier New"/>
                <a:cs typeface="Courier New"/>
                <a:sym typeface="Courier New"/>
              </a:rPr>
              <a:t>, </a:t>
            </a:r>
            <a:r>
              <a:rPr lang="en" sz="1500">
                <a:solidFill>
                  <a:srgbClr val="007E8A"/>
                </a:solidFill>
                <a:highlight>
                  <a:srgbClr val="FFFFFF"/>
                </a:highlight>
                <a:latin typeface="Courier New"/>
                <a:ea typeface="Courier New"/>
                <a:cs typeface="Courier New"/>
                <a:sym typeface="Courier New"/>
              </a:rPr>
              <a:t>R</a:t>
            </a:r>
            <a:r>
              <a:rPr lang="en" sz="1500">
                <a:solidFill>
                  <a:srgbClr val="080808"/>
                </a:solidFill>
                <a:highlight>
                  <a:srgbClr val="FFFFFF"/>
                </a:highlight>
                <a:latin typeface="Courier New"/>
                <a:ea typeface="Courier New"/>
                <a:cs typeface="Courier New"/>
                <a:sym typeface="Courier New"/>
              </a:rPr>
              <a:t>&gt; {</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None/>
            </a:pPr>
            <a:r>
              <a:rPr lang="en" sz="1500" i="1">
                <a:solidFill>
                  <a:srgbClr val="8C8C8C"/>
                </a:solidFill>
                <a:highlight>
                  <a:srgbClr val="FFFFFF"/>
                </a:highlight>
                <a:latin typeface="Courier New"/>
                <a:ea typeface="Courier New"/>
                <a:cs typeface="Courier New"/>
                <a:sym typeface="Courier New"/>
              </a:rPr>
              <a:t>   </a:t>
            </a:r>
            <a:r>
              <a:rPr lang="en" sz="1500">
                <a:solidFill>
                  <a:srgbClr val="007E8A"/>
                </a:solidFill>
                <a:highlight>
                  <a:srgbClr val="FFFFFF"/>
                </a:highlight>
                <a:latin typeface="Courier New"/>
                <a:ea typeface="Courier New"/>
                <a:cs typeface="Courier New"/>
                <a:sym typeface="Courier New"/>
              </a:rPr>
              <a:t>R </a:t>
            </a:r>
            <a:r>
              <a:rPr lang="en" sz="1500">
                <a:solidFill>
                  <a:srgbClr val="00627A"/>
                </a:solidFill>
                <a:highlight>
                  <a:srgbClr val="FFFFFF"/>
                </a:highlight>
                <a:latin typeface="Courier New"/>
                <a:ea typeface="Courier New"/>
                <a:cs typeface="Courier New"/>
                <a:sym typeface="Courier New"/>
              </a:rPr>
              <a:t>apply</a:t>
            </a:r>
            <a:r>
              <a:rPr lang="en" sz="1500">
                <a:solidFill>
                  <a:srgbClr val="080808"/>
                </a:solidFill>
                <a:highlight>
                  <a:srgbClr val="FFFFFF"/>
                </a:highlight>
                <a:latin typeface="Courier New"/>
                <a:ea typeface="Courier New"/>
                <a:cs typeface="Courier New"/>
                <a:sym typeface="Courier New"/>
              </a:rPr>
              <a:t>(</a:t>
            </a:r>
            <a:r>
              <a:rPr lang="en" sz="1500">
                <a:solidFill>
                  <a:srgbClr val="007E8A"/>
                </a:solidFill>
                <a:highlight>
                  <a:srgbClr val="FFFFFF"/>
                </a:highlight>
                <a:latin typeface="Courier New"/>
                <a:ea typeface="Courier New"/>
                <a:cs typeface="Courier New"/>
                <a:sym typeface="Courier New"/>
              </a:rPr>
              <a:t>T </a:t>
            </a:r>
            <a:r>
              <a:rPr lang="en" sz="1500">
                <a:solidFill>
                  <a:srgbClr val="080808"/>
                </a:solidFill>
                <a:highlight>
                  <a:srgbClr val="FFFFFF"/>
                </a:highlight>
                <a:latin typeface="Courier New"/>
                <a:ea typeface="Courier New"/>
                <a:cs typeface="Courier New"/>
                <a:sym typeface="Courier New"/>
              </a:rPr>
              <a:t>t);</a:t>
            </a:r>
            <a:endParaRPr sz="150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1200"/>
              </a:spcAft>
              <a:buNone/>
            </a:pP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64" name="Google Shape;1164;p1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650">
                <a:solidFill>
                  <a:srgbClr val="080808"/>
                </a:solidFill>
                <a:highlight>
                  <a:srgbClr val="FFFFFF"/>
                </a:highlight>
                <a:latin typeface="Courier New"/>
                <a:ea typeface="Courier New"/>
                <a:cs typeface="Courier New"/>
                <a:sym typeface="Courier New"/>
              </a:rPr>
              <a:t>write a predicate to test if number if even?</a:t>
            </a:r>
            <a:endParaRPr sz="165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650">
                <a:solidFill>
                  <a:srgbClr val="0033B3"/>
                </a:solidFill>
                <a:highlight>
                  <a:srgbClr val="FFFFFF"/>
                </a:highlight>
                <a:latin typeface="Courier New"/>
                <a:ea typeface="Courier New"/>
                <a:cs typeface="Courier New"/>
                <a:sym typeface="Courier New"/>
              </a:rPr>
              <a:t>2. </a:t>
            </a:r>
            <a:r>
              <a:rPr lang="en" sz="1650">
                <a:solidFill>
                  <a:srgbClr val="080808"/>
                </a:solidFill>
                <a:highlight>
                  <a:srgbClr val="FFFFFF"/>
                </a:highlight>
                <a:latin typeface="Courier New"/>
                <a:ea typeface="Courier New"/>
                <a:cs typeface="Courier New"/>
                <a:sym typeface="Courier New"/>
              </a:rPr>
              <a:t>write a predicate to test if number if odd?</a:t>
            </a:r>
            <a:endParaRPr sz="165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650">
                <a:solidFill>
                  <a:srgbClr val="0033B3"/>
                </a:solidFill>
                <a:highlight>
                  <a:srgbClr val="FFFFFF"/>
                </a:highlight>
                <a:latin typeface="Courier New"/>
                <a:ea typeface="Courier New"/>
                <a:cs typeface="Courier New"/>
                <a:sym typeface="Courier New"/>
              </a:rPr>
              <a:t>3. </a:t>
            </a:r>
            <a:r>
              <a:rPr lang="en" sz="1650">
                <a:solidFill>
                  <a:srgbClr val="080808"/>
                </a:solidFill>
                <a:highlight>
                  <a:srgbClr val="FFFFFF"/>
                </a:highlight>
                <a:latin typeface="Courier New"/>
                <a:ea typeface="Courier New"/>
                <a:cs typeface="Courier New"/>
                <a:sym typeface="Courier New"/>
              </a:rPr>
              <a:t>write a predicate to test if give string is empty or not?</a:t>
            </a:r>
            <a:endParaRPr sz="165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0"/>
              </a:spcAft>
              <a:buClr>
                <a:schemeClr val="dk1"/>
              </a:buClr>
              <a:buSzPts val="1100"/>
              <a:buFont typeface="Arial"/>
              <a:buNone/>
            </a:pPr>
            <a:r>
              <a:rPr lang="en" sz="1650">
                <a:solidFill>
                  <a:srgbClr val="0033B3"/>
                </a:solidFill>
                <a:highlight>
                  <a:srgbClr val="FFFFFF"/>
                </a:highlight>
                <a:latin typeface="Courier New"/>
                <a:ea typeface="Courier New"/>
                <a:cs typeface="Courier New"/>
                <a:sym typeface="Courier New"/>
              </a:rPr>
              <a:t>4. </a:t>
            </a:r>
            <a:r>
              <a:rPr lang="en" sz="1650">
                <a:solidFill>
                  <a:srgbClr val="080808"/>
                </a:solidFill>
                <a:highlight>
                  <a:srgbClr val="FFFFFF"/>
                </a:highlight>
                <a:latin typeface="Courier New"/>
                <a:ea typeface="Courier New"/>
                <a:cs typeface="Courier New"/>
                <a:sym typeface="Courier New"/>
              </a:rPr>
              <a:t>write a predicate to check if the number is positive or negative?</a:t>
            </a:r>
            <a:endParaRPr sz="1650">
              <a:solidFill>
                <a:srgbClr val="080808"/>
              </a:solidFill>
              <a:highlight>
                <a:srgbClr val="FFFFFF"/>
              </a:highlight>
              <a:latin typeface="Courier New"/>
              <a:ea typeface="Courier New"/>
              <a:cs typeface="Courier New"/>
              <a:sym typeface="Courier New"/>
            </a:endParaRPr>
          </a:p>
          <a:p>
            <a:pPr marL="0" lvl="0" indent="0" algn="l" rtl="0">
              <a:spcBef>
                <a:spcPts val="1200"/>
              </a:spcBef>
              <a:spcAft>
                <a:spcPts val="1200"/>
              </a:spcAft>
              <a:buNone/>
            </a:pP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Streams api</a:t>
            </a:r>
            <a:endParaRPr/>
          </a:p>
        </p:txBody>
      </p:sp>
      <p:sp>
        <p:nvSpPr>
          <p:cNvPr id="1170" name="Google Shape;1170;p1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50" dirty="0">
                <a:solidFill>
                  <a:srgbClr val="3D3D4E"/>
                </a:solidFill>
                <a:highlight>
                  <a:srgbClr val="FFFFFF"/>
                </a:highlight>
                <a:latin typeface="Georgia"/>
                <a:ea typeface="Georgia"/>
                <a:cs typeface="Georgia"/>
                <a:sym typeface="Georgia"/>
              </a:rPr>
              <a:t>A </a:t>
            </a:r>
            <a:r>
              <a:rPr lang="en" sz="1500" dirty="0">
                <a:solidFill>
                  <a:srgbClr val="C7254E"/>
                </a:solidFill>
                <a:highlight>
                  <a:srgbClr val="F9F2F4"/>
                </a:highlight>
                <a:latin typeface="Courier New"/>
                <a:ea typeface="Courier New"/>
                <a:cs typeface="Courier New"/>
                <a:sym typeface="Courier New"/>
              </a:rPr>
              <a:t>Stream</a:t>
            </a:r>
            <a:r>
              <a:rPr lang="en" sz="1650" dirty="0">
                <a:solidFill>
                  <a:srgbClr val="3D3D4E"/>
                </a:solidFill>
                <a:highlight>
                  <a:srgbClr val="FFFFFF"/>
                </a:highlight>
                <a:latin typeface="Georgia"/>
                <a:ea typeface="Georgia"/>
                <a:cs typeface="Georgia"/>
                <a:sym typeface="Georgia"/>
              </a:rPr>
              <a:t> in Java can be defined as a </a:t>
            </a:r>
            <a:r>
              <a:rPr lang="en" sz="1650" b="1" dirty="0">
                <a:solidFill>
                  <a:srgbClr val="3D3D4E"/>
                </a:solidFill>
                <a:highlight>
                  <a:srgbClr val="FFFFFF"/>
                </a:highlight>
                <a:latin typeface="Georgia"/>
                <a:ea typeface="Georgia"/>
                <a:cs typeface="Georgia"/>
                <a:sym typeface="Georgia"/>
              </a:rPr>
              <a:t>sequence of elements from a source</a:t>
            </a:r>
            <a:r>
              <a:rPr lang="en" sz="1650" dirty="0">
                <a:solidFill>
                  <a:srgbClr val="3D3D4E"/>
                </a:solidFill>
                <a:highlight>
                  <a:srgbClr val="FFFFFF"/>
                </a:highlight>
                <a:latin typeface="Georgia"/>
                <a:ea typeface="Georgia"/>
                <a:cs typeface="Georgia"/>
                <a:sym typeface="Georgia"/>
              </a:rPr>
              <a:t> that supports aggregate operations on them. The source here refers to collections or arrays that provide data to a stream.</a:t>
            </a:r>
            <a:endParaRPr sz="1650" dirty="0">
              <a:solidFill>
                <a:srgbClr val="3D3D4E"/>
              </a:solidFill>
              <a:highlight>
                <a:srgbClr val="FFFFFF"/>
              </a:highlight>
              <a:latin typeface="Georgia"/>
              <a:ea typeface="Georgia"/>
              <a:cs typeface="Georgia"/>
              <a:sym typeface="Georgia"/>
            </a:endParaRPr>
          </a:p>
          <a:p>
            <a:pPr marL="0" lvl="0" indent="0" algn="l" rtl="0">
              <a:spcBef>
                <a:spcPts val="1400"/>
              </a:spcBef>
              <a:spcAft>
                <a:spcPts val="0"/>
              </a:spcAft>
              <a:buClr>
                <a:schemeClr val="dk1"/>
              </a:buClr>
              <a:buSzPts val="1100"/>
              <a:buFont typeface="Arial"/>
              <a:buNone/>
            </a:pPr>
            <a:r>
              <a:rPr lang="en" sz="1350" dirty="0">
                <a:solidFill>
                  <a:srgbClr val="3D3D4E"/>
                </a:solidFill>
                <a:highlight>
                  <a:srgbClr val="FFFFFF"/>
                </a:highlight>
                <a:latin typeface="Georgia"/>
                <a:ea typeface="Georgia"/>
                <a:cs typeface="Georgia"/>
                <a:sym typeface="Georgia"/>
              </a:rPr>
              <a:t>A few important points about streams are:</a:t>
            </a:r>
            <a:endParaRPr sz="1350" dirty="0">
              <a:solidFill>
                <a:srgbClr val="3D3D4E"/>
              </a:solidFill>
              <a:highlight>
                <a:srgbClr val="FFFFFF"/>
              </a:highlight>
              <a:latin typeface="Georgia"/>
              <a:ea typeface="Georgia"/>
              <a:cs typeface="Georgia"/>
              <a:sym typeface="Georgia"/>
            </a:endParaRPr>
          </a:p>
          <a:p>
            <a:pPr marL="457200" lvl="0" indent="-314325" algn="l" rtl="0">
              <a:spcBef>
                <a:spcPts val="1400"/>
              </a:spcBef>
              <a:spcAft>
                <a:spcPts val="0"/>
              </a:spcAft>
              <a:buClr>
                <a:srgbClr val="3D3D4E"/>
              </a:buClr>
              <a:buSzPts val="1350"/>
              <a:buFont typeface="Georgia"/>
              <a:buAutoNum type="arabicPeriod"/>
            </a:pPr>
            <a:r>
              <a:rPr lang="en" sz="1350" dirty="0">
                <a:solidFill>
                  <a:srgbClr val="3D3D4E"/>
                </a:solidFill>
                <a:highlight>
                  <a:srgbClr val="FFFFFF"/>
                </a:highlight>
                <a:latin typeface="Georgia"/>
                <a:ea typeface="Georgia"/>
                <a:cs typeface="Georgia"/>
                <a:sym typeface="Georgia"/>
              </a:rPr>
              <a:t>A stream is not a data structure itself. It is a bunch of operations applied to a source. The source can be collections, arrays or I/O channels.</a:t>
            </a:r>
            <a:endParaRPr sz="1350" dirty="0">
              <a:solidFill>
                <a:srgbClr val="3D3D4E"/>
              </a:solidFill>
              <a:highlight>
                <a:srgbClr val="FFFFFF"/>
              </a:highlight>
              <a:latin typeface="Georgia"/>
              <a:ea typeface="Georgia"/>
              <a:cs typeface="Georgia"/>
              <a:sym typeface="Georgia"/>
            </a:endParaRPr>
          </a:p>
          <a:p>
            <a:pPr marL="457200" lvl="0" indent="-314325" algn="l" rtl="0">
              <a:spcBef>
                <a:spcPts val="0"/>
              </a:spcBef>
              <a:spcAft>
                <a:spcPts val="0"/>
              </a:spcAft>
              <a:buClr>
                <a:srgbClr val="3D3D4E"/>
              </a:buClr>
              <a:buSzPts val="1350"/>
              <a:buFont typeface="Georgia"/>
              <a:buAutoNum type="arabicPeriod"/>
            </a:pPr>
            <a:r>
              <a:rPr lang="en" sz="1350" dirty="0">
                <a:solidFill>
                  <a:srgbClr val="3D3D4E"/>
                </a:solidFill>
                <a:highlight>
                  <a:srgbClr val="FFFFFF"/>
                </a:highlight>
                <a:latin typeface="Georgia"/>
                <a:ea typeface="Georgia"/>
                <a:cs typeface="Georgia"/>
                <a:sym typeface="Georgia"/>
              </a:rPr>
              <a:t>Streams don’t change the original data structure.</a:t>
            </a:r>
            <a:endParaRPr sz="1350" dirty="0">
              <a:solidFill>
                <a:srgbClr val="3D3D4E"/>
              </a:solidFill>
              <a:highlight>
                <a:srgbClr val="FFFFFF"/>
              </a:highlight>
              <a:latin typeface="Georgia"/>
              <a:ea typeface="Georgia"/>
              <a:cs typeface="Georgia"/>
              <a:sym typeface="Georgia"/>
            </a:endParaRPr>
          </a:p>
          <a:p>
            <a:pPr marL="457200" lvl="0" indent="-314325" algn="l" rtl="0">
              <a:spcBef>
                <a:spcPts val="0"/>
              </a:spcBef>
              <a:spcAft>
                <a:spcPts val="0"/>
              </a:spcAft>
              <a:buClr>
                <a:srgbClr val="3D3D4E"/>
              </a:buClr>
              <a:buSzPts val="1350"/>
              <a:buFont typeface="Georgia"/>
              <a:buAutoNum type="arabicPeriod"/>
            </a:pPr>
            <a:r>
              <a:rPr lang="en" sz="1350" dirty="0">
                <a:solidFill>
                  <a:srgbClr val="3D3D4E"/>
                </a:solidFill>
                <a:highlight>
                  <a:srgbClr val="FFFFFF"/>
                </a:highlight>
                <a:latin typeface="Georgia"/>
                <a:ea typeface="Georgia"/>
                <a:cs typeface="Georgia"/>
                <a:sym typeface="Georgia"/>
              </a:rPr>
              <a:t>There can be zero or more intermediate operations that transform a stream into another stream.</a:t>
            </a:r>
            <a:endParaRPr sz="1350" dirty="0">
              <a:solidFill>
                <a:srgbClr val="3D3D4E"/>
              </a:solidFill>
              <a:highlight>
                <a:srgbClr val="FFFFFF"/>
              </a:highlight>
              <a:latin typeface="Georgia"/>
              <a:ea typeface="Georgia"/>
              <a:cs typeface="Georgia"/>
              <a:sym typeface="Georgia"/>
            </a:endParaRPr>
          </a:p>
          <a:p>
            <a:pPr marL="457200" lvl="0" indent="-314325" algn="l" rtl="0">
              <a:spcBef>
                <a:spcPts val="0"/>
              </a:spcBef>
              <a:spcAft>
                <a:spcPts val="0"/>
              </a:spcAft>
              <a:buClr>
                <a:srgbClr val="3D3D4E"/>
              </a:buClr>
              <a:buSzPts val="1350"/>
              <a:buFont typeface="Georgia"/>
              <a:buAutoNum type="arabicPeriod"/>
            </a:pPr>
            <a:r>
              <a:rPr lang="en" sz="1350" dirty="0">
                <a:solidFill>
                  <a:srgbClr val="3D3D4E"/>
                </a:solidFill>
                <a:highlight>
                  <a:srgbClr val="FFFFFF"/>
                </a:highlight>
                <a:latin typeface="Georgia"/>
                <a:ea typeface="Georgia"/>
                <a:cs typeface="Georgia"/>
                <a:sym typeface="Georgia"/>
              </a:rPr>
              <a:t>Each intermediate operation is lazily executed</a:t>
            </a:r>
            <a:endParaRPr sz="1350" dirty="0">
              <a:solidFill>
                <a:srgbClr val="3D3D4E"/>
              </a:solidFill>
              <a:highlight>
                <a:srgbClr val="FFFFFF"/>
              </a:highlight>
              <a:latin typeface="Georgia"/>
              <a:ea typeface="Georgia"/>
              <a:cs typeface="Georgia"/>
              <a:sym typeface="Georgia"/>
            </a:endParaRPr>
          </a:p>
          <a:p>
            <a:pPr marL="457200" lvl="0" indent="-314325" algn="l" rtl="0">
              <a:spcBef>
                <a:spcPts val="0"/>
              </a:spcBef>
              <a:spcAft>
                <a:spcPts val="0"/>
              </a:spcAft>
              <a:buClr>
                <a:srgbClr val="3D3D4E"/>
              </a:buClr>
              <a:buSzPts val="1350"/>
              <a:buFont typeface="Georgia"/>
              <a:buAutoNum type="arabicPeriod"/>
            </a:pPr>
            <a:r>
              <a:rPr lang="en" sz="1350" dirty="0">
                <a:solidFill>
                  <a:srgbClr val="3D3D4E"/>
                </a:solidFill>
                <a:highlight>
                  <a:srgbClr val="FFFFFF"/>
                </a:highlight>
                <a:latin typeface="Georgia"/>
                <a:ea typeface="Georgia"/>
                <a:cs typeface="Georgia"/>
                <a:sym typeface="Georgia"/>
              </a:rPr>
              <a:t>Terminal operations produce the result of the stream.</a:t>
            </a:r>
            <a:endParaRPr sz="1350" dirty="0">
              <a:solidFill>
                <a:srgbClr val="3D3D4E"/>
              </a:solidFill>
              <a:highlight>
                <a:srgbClr val="FFFFFF"/>
              </a:highlight>
              <a:latin typeface="Georgia"/>
              <a:ea typeface="Georgia"/>
              <a:cs typeface="Georgia"/>
              <a:sym typeface="Georgia"/>
            </a:endParaRPr>
          </a:p>
          <a:p>
            <a:pPr marL="457200" lvl="0" indent="0" algn="l" rtl="0">
              <a:spcBef>
                <a:spcPts val="800"/>
              </a:spcBef>
              <a:spcAft>
                <a:spcPts val="0"/>
              </a:spcAft>
              <a:buNone/>
            </a:pPr>
            <a:endParaRPr sz="1350" dirty="0">
              <a:solidFill>
                <a:srgbClr val="3D3D4E"/>
              </a:solidFill>
              <a:highlight>
                <a:srgbClr val="FFFFFF"/>
              </a:highlight>
              <a:latin typeface="Georgia"/>
              <a:ea typeface="Georgia"/>
              <a:cs typeface="Georgia"/>
              <a:sym typeface="Georgia"/>
            </a:endParaRPr>
          </a:p>
          <a:p>
            <a:pPr marL="0" lvl="0" indent="0" algn="l" rtl="0">
              <a:spcBef>
                <a:spcPts val="800"/>
              </a:spcBef>
              <a:spcAft>
                <a:spcPts val="1200"/>
              </a:spcAft>
              <a:buNone/>
            </a:pPr>
            <a:endParaRPr sz="1650" dirty="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Times New Roman"/>
                <a:ea typeface="Times New Roman"/>
                <a:cs typeface="Times New Roman"/>
                <a:sym typeface="Times New Roman"/>
              </a:rPr>
              <a:t>Operators</a:t>
            </a:r>
            <a:endParaRPr sz="36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64" name="Google Shape;164;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6075" algn="l" rtl="0">
              <a:lnSpc>
                <a:spcPct val="115000"/>
              </a:lnSpc>
              <a:spcBef>
                <a:spcPts val="1400"/>
              </a:spcBef>
              <a:spcAft>
                <a:spcPts val="0"/>
              </a:spcAft>
              <a:buClr>
                <a:schemeClr val="dk1"/>
              </a:buClr>
              <a:buSzPts val="1850"/>
              <a:buFont typeface="Times New Roman"/>
              <a:buChar char="●"/>
            </a:pPr>
            <a:r>
              <a:rPr lang="en" sz="1850">
                <a:solidFill>
                  <a:schemeClr val="dk1"/>
                </a:solidFill>
                <a:highlight>
                  <a:srgbClr val="FFFFFF"/>
                </a:highlight>
                <a:latin typeface="Times New Roman"/>
                <a:ea typeface="Times New Roman"/>
                <a:cs typeface="Times New Roman"/>
                <a:sym typeface="Times New Roman"/>
              </a:rPr>
              <a:t>Operators are used to perform operations on variables and values.</a:t>
            </a:r>
            <a:endParaRPr sz="1850">
              <a:solidFill>
                <a:schemeClr val="dk1"/>
              </a:solidFill>
              <a:highlight>
                <a:srgbClr val="FFFFFF"/>
              </a:highlight>
              <a:latin typeface="Times New Roman"/>
              <a:ea typeface="Times New Roman"/>
              <a:cs typeface="Times New Roman"/>
              <a:sym typeface="Times New Roman"/>
            </a:endParaRPr>
          </a:p>
          <a:p>
            <a:pPr marL="457200" lvl="0" indent="0" algn="l" rtl="0">
              <a:lnSpc>
                <a:spcPct val="115000"/>
              </a:lnSpc>
              <a:spcBef>
                <a:spcPts val="1400"/>
              </a:spcBef>
              <a:spcAft>
                <a:spcPts val="0"/>
              </a:spcAft>
              <a:buNone/>
            </a:pPr>
            <a:endParaRPr sz="1850">
              <a:solidFill>
                <a:schemeClr val="dk1"/>
              </a:solidFill>
              <a:highlight>
                <a:srgbClr val="FFFFFF"/>
              </a:highlight>
              <a:latin typeface="Times New Roman"/>
              <a:ea typeface="Times New Roman"/>
              <a:cs typeface="Times New Roman"/>
              <a:sym typeface="Times New Roman"/>
            </a:endParaRPr>
          </a:p>
          <a:p>
            <a:pPr marL="457200" marR="152400" lvl="0" indent="-339725" algn="l" rtl="0">
              <a:lnSpc>
                <a:spcPct val="150000"/>
              </a:lnSpc>
              <a:spcBef>
                <a:spcPts val="1400"/>
              </a:spcBef>
              <a:spcAft>
                <a:spcPts val="0"/>
              </a:spcAft>
              <a:buSzPts val="1750"/>
              <a:buFont typeface="Times New Roman"/>
              <a:buChar char="●"/>
            </a:pPr>
            <a:r>
              <a:rPr lang="en" sz="1750">
                <a:solidFill>
                  <a:srgbClr val="0077AA"/>
                </a:solidFill>
                <a:highlight>
                  <a:srgbClr val="FFFFFF"/>
                </a:highlight>
                <a:latin typeface="Times New Roman"/>
                <a:ea typeface="Times New Roman"/>
                <a:cs typeface="Times New Roman"/>
                <a:sym typeface="Times New Roman"/>
              </a:rPr>
              <a:t>int</a:t>
            </a:r>
            <a:r>
              <a:rPr lang="en" sz="1750">
                <a:solidFill>
                  <a:schemeClr val="dk1"/>
                </a:solidFill>
                <a:highlight>
                  <a:srgbClr val="FFFFFF"/>
                </a:highlight>
                <a:latin typeface="Times New Roman"/>
                <a:ea typeface="Times New Roman"/>
                <a:cs typeface="Times New Roman"/>
                <a:sym typeface="Times New Roman"/>
              </a:rPr>
              <a:t> x </a:t>
            </a:r>
            <a:r>
              <a:rPr lang="en" sz="1750">
                <a:solidFill>
                  <a:srgbClr val="9A6E3A"/>
                </a:solidFill>
                <a:highlight>
                  <a:srgbClr val="FFFFFF"/>
                </a:highlight>
                <a:latin typeface="Times New Roman"/>
                <a:ea typeface="Times New Roman"/>
                <a:cs typeface="Times New Roman"/>
                <a:sym typeface="Times New Roman"/>
              </a:rPr>
              <a:t>=</a:t>
            </a:r>
            <a:r>
              <a:rPr lang="en" sz="1750">
                <a:solidFill>
                  <a:schemeClr val="dk1"/>
                </a:solidFill>
                <a:highlight>
                  <a:srgbClr val="FFFFFF"/>
                </a:highlight>
                <a:latin typeface="Times New Roman"/>
                <a:ea typeface="Times New Roman"/>
                <a:cs typeface="Times New Roman"/>
                <a:sym typeface="Times New Roman"/>
              </a:rPr>
              <a:t> </a:t>
            </a:r>
            <a:r>
              <a:rPr lang="en" sz="1750">
                <a:solidFill>
                  <a:srgbClr val="990055"/>
                </a:solidFill>
                <a:highlight>
                  <a:srgbClr val="FFFFFF"/>
                </a:highlight>
                <a:latin typeface="Times New Roman"/>
                <a:ea typeface="Times New Roman"/>
                <a:cs typeface="Times New Roman"/>
                <a:sym typeface="Times New Roman"/>
              </a:rPr>
              <a:t>100</a:t>
            </a:r>
            <a:r>
              <a:rPr lang="en" sz="1750">
                <a:solidFill>
                  <a:schemeClr val="dk1"/>
                </a:solidFill>
                <a:highlight>
                  <a:srgbClr val="FFFFFF"/>
                </a:highlight>
                <a:latin typeface="Times New Roman"/>
                <a:ea typeface="Times New Roman"/>
                <a:cs typeface="Times New Roman"/>
                <a:sym typeface="Times New Roman"/>
              </a:rPr>
              <a:t> </a:t>
            </a:r>
            <a:r>
              <a:rPr lang="en" sz="1750">
                <a:solidFill>
                  <a:srgbClr val="9A6E3A"/>
                </a:solidFill>
                <a:highlight>
                  <a:srgbClr val="FFFFFF"/>
                </a:highlight>
                <a:latin typeface="Times New Roman"/>
                <a:ea typeface="Times New Roman"/>
                <a:cs typeface="Times New Roman"/>
                <a:sym typeface="Times New Roman"/>
              </a:rPr>
              <a:t>+</a:t>
            </a:r>
            <a:r>
              <a:rPr lang="en" sz="1750">
                <a:solidFill>
                  <a:schemeClr val="dk1"/>
                </a:solidFill>
                <a:highlight>
                  <a:srgbClr val="FFFFFF"/>
                </a:highlight>
                <a:latin typeface="Times New Roman"/>
                <a:ea typeface="Times New Roman"/>
                <a:cs typeface="Times New Roman"/>
                <a:sym typeface="Times New Roman"/>
              </a:rPr>
              <a:t> </a:t>
            </a:r>
            <a:r>
              <a:rPr lang="en" sz="1750">
                <a:solidFill>
                  <a:srgbClr val="990055"/>
                </a:solidFill>
                <a:highlight>
                  <a:srgbClr val="FFFFFF"/>
                </a:highlight>
                <a:latin typeface="Times New Roman"/>
                <a:ea typeface="Times New Roman"/>
                <a:cs typeface="Times New Roman"/>
                <a:sym typeface="Times New Roman"/>
              </a:rPr>
              <a:t>50</a:t>
            </a:r>
            <a:r>
              <a:rPr lang="en" sz="1750">
                <a:solidFill>
                  <a:srgbClr val="999999"/>
                </a:solidFill>
                <a:highlight>
                  <a:srgbClr val="FFFFFF"/>
                </a:highlight>
                <a:latin typeface="Times New Roman"/>
                <a:ea typeface="Times New Roman"/>
                <a:cs typeface="Times New Roman"/>
                <a:sym typeface="Times New Roman"/>
              </a:rPr>
              <a:t>;</a:t>
            </a:r>
            <a:endParaRPr sz="1750">
              <a:solidFill>
                <a:srgbClr val="999999"/>
              </a:solidFill>
              <a:highlight>
                <a:srgbClr val="FFFFFF"/>
              </a:highlight>
              <a:latin typeface="Times New Roman"/>
              <a:ea typeface="Times New Roman"/>
              <a:cs typeface="Times New Roman"/>
              <a:sym typeface="Times New Roman"/>
            </a:endParaRPr>
          </a:p>
          <a:p>
            <a:pPr marL="0" lvl="0" indent="0" algn="l" rtl="0">
              <a:spcBef>
                <a:spcPts val="1200"/>
              </a:spcBef>
              <a:spcAft>
                <a:spcPts val="1200"/>
              </a:spcAft>
              <a:buNone/>
            </a:pPr>
            <a:endParaRPr sz="350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76" name="Google Shape;1176;p1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77" name="Google Shape;1177;p192"/>
          <p:cNvPicPr preferRelativeResize="0"/>
          <p:nvPr/>
        </p:nvPicPr>
        <p:blipFill>
          <a:blip r:embed="rId3">
            <a:alphaModFix/>
          </a:blip>
          <a:stretch>
            <a:fillRect/>
          </a:stretch>
        </p:blipFill>
        <p:spPr>
          <a:xfrm>
            <a:off x="381000" y="567213"/>
            <a:ext cx="8382000" cy="383857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Streams Creation</a:t>
            </a:r>
            <a:endParaRPr/>
          </a:p>
        </p:txBody>
      </p:sp>
      <p:sp>
        <p:nvSpPr>
          <p:cNvPr id="1183" name="Google Shape;1183;p1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50">
                <a:solidFill>
                  <a:srgbClr val="3D3D4E"/>
                </a:solidFill>
                <a:highlight>
                  <a:srgbClr val="FFFFFF"/>
                </a:highlight>
                <a:latin typeface="Georgia"/>
                <a:ea typeface="Georgia"/>
                <a:cs typeface="Georgia"/>
                <a:sym typeface="Georgia"/>
              </a:rPr>
              <a:t>Streams can be created from different element sources, e.g., a collection or an array with the help of </a:t>
            </a:r>
            <a:r>
              <a:rPr lang="en" sz="1200">
                <a:solidFill>
                  <a:srgbClr val="C7254E"/>
                </a:solidFill>
                <a:highlight>
                  <a:srgbClr val="F9F2F4"/>
                </a:highlight>
                <a:latin typeface="Courier New"/>
                <a:ea typeface="Courier New"/>
                <a:cs typeface="Courier New"/>
                <a:sym typeface="Courier New"/>
              </a:rPr>
              <a:t>stream()</a:t>
            </a:r>
            <a:r>
              <a:rPr lang="en" sz="1350">
                <a:solidFill>
                  <a:srgbClr val="3D3D4E"/>
                </a:solidFill>
                <a:highlight>
                  <a:srgbClr val="FFFFFF"/>
                </a:highlight>
                <a:latin typeface="Georgia"/>
                <a:ea typeface="Georgia"/>
                <a:cs typeface="Georgia"/>
                <a:sym typeface="Georgia"/>
              </a:rPr>
              <a:t> and </a:t>
            </a:r>
            <a:r>
              <a:rPr lang="en" sz="1200">
                <a:solidFill>
                  <a:srgbClr val="C7254E"/>
                </a:solidFill>
                <a:highlight>
                  <a:srgbClr val="F9F2F4"/>
                </a:highlight>
                <a:latin typeface="Courier New"/>
                <a:ea typeface="Courier New"/>
                <a:cs typeface="Courier New"/>
                <a:sym typeface="Courier New"/>
              </a:rPr>
              <a:t>of()</a:t>
            </a:r>
            <a:r>
              <a:rPr lang="en" sz="1350">
                <a:solidFill>
                  <a:srgbClr val="3D3D4E"/>
                </a:solidFill>
                <a:highlight>
                  <a:srgbClr val="FFFFFF"/>
                </a:highlight>
                <a:latin typeface="Georgia"/>
                <a:ea typeface="Georgia"/>
                <a:cs typeface="Georgia"/>
                <a:sym typeface="Georgia"/>
              </a:rPr>
              <a:t> methods. Below are the different ways to create a stream.</a:t>
            </a:r>
            <a:endParaRPr sz="1350">
              <a:solidFill>
                <a:srgbClr val="3D3D4E"/>
              </a:solidFill>
              <a:highlight>
                <a:srgbClr val="FFFFFF"/>
              </a:highlight>
              <a:latin typeface="Georgia"/>
              <a:ea typeface="Georgia"/>
              <a:cs typeface="Georgia"/>
              <a:sym typeface="Georgia"/>
            </a:endParaRPr>
          </a:p>
          <a:p>
            <a:pPr marL="0" lvl="0" indent="0" algn="l" rtl="0">
              <a:spcBef>
                <a:spcPts val="1500"/>
              </a:spcBef>
              <a:spcAft>
                <a:spcPts val="0"/>
              </a:spcAft>
              <a:buNone/>
            </a:pPr>
            <a:r>
              <a:rPr lang="en" sz="1850" b="1">
                <a:solidFill>
                  <a:srgbClr val="C7254E"/>
                </a:solidFill>
                <a:highlight>
                  <a:srgbClr val="F9F2F4"/>
                </a:highlight>
                <a:latin typeface="Courier New"/>
                <a:ea typeface="Courier New"/>
                <a:cs typeface="Courier New"/>
                <a:sym typeface="Courier New"/>
              </a:rPr>
              <a:t>a) Stream.of(v1, v2, v3….)</a:t>
            </a:r>
            <a:endParaRPr sz="1300">
              <a:solidFill>
                <a:schemeClr val="hlink"/>
              </a:solidFill>
              <a:highlight>
                <a:srgbClr val="FFFFFF"/>
              </a:highlight>
            </a:endParaRPr>
          </a:p>
          <a:p>
            <a:pPr marL="0" lvl="0" indent="0" algn="l" rtl="0">
              <a:spcBef>
                <a:spcPts val="1500"/>
              </a:spcBef>
              <a:spcAft>
                <a:spcPts val="0"/>
              </a:spcAft>
              <a:buNone/>
            </a:pPr>
            <a:r>
              <a:rPr lang="en" sz="1850" b="1">
                <a:solidFill>
                  <a:srgbClr val="C7254E"/>
                </a:solidFill>
                <a:highlight>
                  <a:srgbClr val="F9F2F4"/>
                </a:highlight>
                <a:latin typeface="Courier New"/>
                <a:ea typeface="Courier New"/>
                <a:cs typeface="Courier New"/>
                <a:sym typeface="Courier New"/>
              </a:rPr>
              <a:t>b) List.stream()</a:t>
            </a:r>
            <a:endParaRPr sz="1300">
              <a:solidFill>
                <a:srgbClr val="C7254E"/>
              </a:solidFill>
              <a:highlight>
                <a:srgbClr val="FFFFFF"/>
              </a:highlight>
            </a:endParaRPr>
          </a:p>
          <a:p>
            <a:pPr marL="0" lvl="0" indent="0" algn="l" rtl="0">
              <a:spcBef>
                <a:spcPts val="1500"/>
              </a:spcBef>
              <a:spcAft>
                <a:spcPts val="0"/>
              </a:spcAft>
              <a:buNone/>
            </a:pPr>
            <a:endParaRPr sz="1300">
              <a:solidFill>
                <a:srgbClr val="C7254E"/>
              </a:solidFill>
              <a:highlight>
                <a:srgbClr val="FFFFFF"/>
              </a:highlight>
            </a:endParaRPr>
          </a:p>
          <a:p>
            <a:pPr marL="0" lvl="0" indent="0" algn="l" rtl="0">
              <a:spcBef>
                <a:spcPts val="1500"/>
              </a:spcBef>
              <a:spcAft>
                <a:spcPts val="0"/>
              </a:spcAft>
              <a:buClr>
                <a:schemeClr val="dk1"/>
              </a:buClr>
              <a:buSzPts val="1100"/>
              <a:buFont typeface="Arial"/>
              <a:buNone/>
            </a:pPr>
            <a:endParaRPr sz="1300">
              <a:solidFill>
                <a:schemeClr val="hlink"/>
              </a:solidFill>
              <a:highlight>
                <a:srgbClr val="FFFFFF"/>
              </a:highlight>
            </a:endParaRPr>
          </a:p>
          <a:p>
            <a:pPr marL="0" lvl="0" indent="0" algn="l" rtl="0">
              <a:spcBef>
                <a:spcPts val="800"/>
              </a:spcBef>
              <a:spcAft>
                <a:spcPts val="1200"/>
              </a:spcAft>
              <a:buNone/>
            </a:pPr>
            <a:endParaRPr sz="1350">
              <a:solidFill>
                <a:srgbClr val="3D3D4E"/>
              </a:solidFill>
              <a:highlight>
                <a:srgbClr val="FFFFFF"/>
              </a:highlight>
              <a:latin typeface="Georgia"/>
              <a:ea typeface="Georgia"/>
              <a:cs typeface="Georgia"/>
              <a:sym typeface="Georgia"/>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Stream operations</a:t>
            </a:r>
            <a:endParaRPr/>
          </a:p>
        </p:txBody>
      </p:sp>
      <p:sp>
        <p:nvSpPr>
          <p:cNvPr id="1189" name="Google Shape;1189;p1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300" b="1">
                <a:solidFill>
                  <a:schemeClr val="dk1"/>
                </a:solidFill>
                <a:highlight>
                  <a:srgbClr val="FFFFFF"/>
                </a:highlight>
              </a:rPr>
              <a:t>Intermediate operations</a:t>
            </a:r>
            <a:endParaRPr sz="1300" b="1">
              <a:solidFill>
                <a:schemeClr val="dk1"/>
              </a:solidFill>
              <a:highlight>
                <a:srgbClr val="FFFFFF"/>
              </a:highlight>
            </a:endParaRPr>
          </a:p>
          <a:p>
            <a:pPr marL="0" lvl="0" indent="0" algn="l" rtl="0">
              <a:spcBef>
                <a:spcPts val="1400"/>
              </a:spcBef>
              <a:spcAft>
                <a:spcPts val="0"/>
              </a:spcAft>
              <a:buNone/>
            </a:pPr>
            <a:r>
              <a:rPr lang="en" sz="1350">
                <a:solidFill>
                  <a:srgbClr val="3D3D4E"/>
                </a:solidFill>
                <a:highlight>
                  <a:srgbClr val="FFFFFF"/>
                </a:highlight>
                <a:latin typeface="Georgia"/>
                <a:ea typeface="Georgia"/>
                <a:cs typeface="Georgia"/>
                <a:sym typeface="Georgia"/>
              </a:rPr>
              <a:t>These methods do not produce any results. They usually accept functional interfaces as parameters and always return a new stream. Some examples of intermediate operations are filter(), map(), etc.</a:t>
            </a:r>
            <a:endParaRPr sz="1350">
              <a:solidFill>
                <a:srgbClr val="3D3D4E"/>
              </a:solidFill>
              <a:highlight>
                <a:srgbClr val="FFFFFF"/>
              </a:highlight>
              <a:latin typeface="Georgia"/>
              <a:ea typeface="Georgia"/>
              <a:cs typeface="Georgia"/>
              <a:sym typeface="Georgia"/>
            </a:endParaRPr>
          </a:p>
          <a:p>
            <a:pPr marL="0" lvl="0" indent="0" algn="l" rtl="0">
              <a:spcBef>
                <a:spcPts val="1400"/>
              </a:spcBef>
              <a:spcAft>
                <a:spcPts val="0"/>
              </a:spcAft>
              <a:buClr>
                <a:schemeClr val="dk1"/>
              </a:buClr>
              <a:buSzPts val="1100"/>
              <a:buFont typeface="Arial"/>
              <a:buNone/>
            </a:pPr>
            <a:endParaRPr sz="1350">
              <a:solidFill>
                <a:srgbClr val="3D3D4E"/>
              </a:solidFill>
              <a:highlight>
                <a:srgbClr val="FFFFFF"/>
              </a:highlight>
              <a:latin typeface="Georgia"/>
              <a:ea typeface="Georgia"/>
              <a:cs typeface="Georgia"/>
              <a:sym typeface="Georgia"/>
            </a:endParaRPr>
          </a:p>
          <a:p>
            <a:pPr marL="0" lvl="0" indent="0" algn="l" rtl="0">
              <a:spcBef>
                <a:spcPts val="1400"/>
              </a:spcBef>
              <a:spcAft>
                <a:spcPts val="1200"/>
              </a:spcAft>
              <a:buNone/>
            </a:pP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p1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05000"/>
              </a:lnSpc>
              <a:spcBef>
                <a:spcPts val="1500"/>
              </a:spcBef>
              <a:spcAft>
                <a:spcPts val="0"/>
              </a:spcAft>
              <a:buClr>
                <a:schemeClr val="dk1"/>
              </a:buClr>
              <a:buSzPct val="46007"/>
              <a:buFont typeface="Arial"/>
              <a:buNone/>
            </a:pPr>
            <a:r>
              <a:rPr lang="en" sz="1315" b="1" dirty="0">
                <a:highlight>
                  <a:srgbClr val="FFFFFF"/>
                </a:highlight>
              </a:rPr>
              <a:t>Terminal operations</a:t>
            </a:r>
            <a:endParaRPr sz="1315" b="1" dirty="0">
              <a:highlight>
                <a:srgbClr val="FFFFFF"/>
              </a:highlight>
            </a:endParaRPr>
          </a:p>
          <a:p>
            <a:pPr marL="0" lvl="0" indent="0" algn="l" rtl="0">
              <a:spcBef>
                <a:spcPts val="800"/>
              </a:spcBef>
              <a:spcAft>
                <a:spcPts val="0"/>
              </a:spcAft>
              <a:buNone/>
            </a:pPr>
            <a:endParaRPr sz="1315" b="1" dirty="0">
              <a:highlight>
                <a:srgbClr val="FFFFFF"/>
              </a:highlight>
            </a:endParaRPr>
          </a:p>
        </p:txBody>
      </p:sp>
      <p:sp>
        <p:nvSpPr>
          <p:cNvPr id="1195" name="Google Shape;1195;p1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1400"/>
              </a:spcBef>
              <a:spcAft>
                <a:spcPts val="0"/>
              </a:spcAft>
              <a:buClr>
                <a:schemeClr val="dk1"/>
              </a:buClr>
              <a:buSzPts val="605"/>
              <a:buFont typeface="Arial"/>
              <a:buNone/>
            </a:pPr>
            <a:r>
              <a:rPr lang="en" sz="1342">
                <a:solidFill>
                  <a:srgbClr val="3D3D4E"/>
                </a:solidFill>
                <a:highlight>
                  <a:srgbClr val="FFFFFF"/>
                </a:highlight>
                <a:latin typeface="Georgia"/>
                <a:ea typeface="Georgia"/>
                <a:cs typeface="Georgia"/>
                <a:sym typeface="Georgia"/>
              </a:rPr>
              <a:t>These methods produce some results, e.g., </a:t>
            </a:r>
            <a:r>
              <a:rPr lang="en" sz="1260">
                <a:solidFill>
                  <a:srgbClr val="C7254E"/>
                </a:solidFill>
                <a:highlight>
                  <a:srgbClr val="F9F2F4"/>
                </a:highlight>
                <a:latin typeface="Courier New"/>
                <a:ea typeface="Courier New"/>
                <a:cs typeface="Courier New"/>
                <a:sym typeface="Courier New"/>
              </a:rPr>
              <a:t>count()</a:t>
            </a:r>
            <a:r>
              <a:rPr lang="en" sz="1342">
                <a:solidFill>
                  <a:srgbClr val="3D3D4E"/>
                </a:solidFill>
                <a:highlight>
                  <a:srgbClr val="FFFFFF"/>
                </a:highlight>
                <a:latin typeface="Georgia"/>
                <a:ea typeface="Georgia"/>
                <a:cs typeface="Georgia"/>
                <a:sym typeface="Georgia"/>
              </a:rPr>
              <a:t>, </a:t>
            </a:r>
            <a:r>
              <a:rPr lang="en" sz="1260">
                <a:solidFill>
                  <a:srgbClr val="C7254E"/>
                </a:solidFill>
                <a:highlight>
                  <a:srgbClr val="F9F2F4"/>
                </a:highlight>
                <a:latin typeface="Courier New"/>
                <a:ea typeface="Courier New"/>
                <a:cs typeface="Courier New"/>
                <a:sym typeface="Courier New"/>
              </a:rPr>
              <a:t>toArray(..)</a:t>
            </a:r>
            <a:r>
              <a:rPr lang="en" sz="1342">
                <a:solidFill>
                  <a:srgbClr val="3D3D4E"/>
                </a:solidFill>
                <a:highlight>
                  <a:srgbClr val="FFFFFF"/>
                </a:highlight>
                <a:latin typeface="Georgia"/>
                <a:ea typeface="Georgia"/>
                <a:cs typeface="Georgia"/>
                <a:sym typeface="Georgia"/>
              </a:rPr>
              <a:t>, and </a:t>
            </a:r>
            <a:r>
              <a:rPr lang="en" sz="1260">
                <a:solidFill>
                  <a:srgbClr val="C7254E"/>
                </a:solidFill>
                <a:highlight>
                  <a:srgbClr val="F9F2F4"/>
                </a:highlight>
                <a:latin typeface="Courier New"/>
                <a:ea typeface="Courier New"/>
                <a:cs typeface="Courier New"/>
                <a:sym typeface="Courier New"/>
              </a:rPr>
              <a:t>collect(..)</a:t>
            </a:r>
            <a:r>
              <a:rPr lang="en" sz="1342">
                <a:solidFill>
                  <a:srgbClr val="3D3D4E"/>
                </a:solidFill>
                <a:highlight>
                  <a:srgbClr val="FFFFFF"/>
                </a:highlight>
                <a:latin typeface="Georgia"/>
                <a:ea typeface="Georgia"/>
                <a:cs typeface="Georgia"/>
                <a:sym typeface="Georgia"/>
              </a:rPr>
              <a:t>.</a:t>
            </a:r>
            <a:endParaRPr sz="1342">
              <a:solidFill>
                <a:srgbClr val="3D3D4E"/>
              </a:solidFill>
              <a:highlight>
                <a:srgbClr val="FFFFFF"/>
              </a:highlight>
              <a:latin typeface="Georgia"/>
              <a:ea typeface="Georgia"/>
              <a:cs typeface="Georgia"/>
              <a:sym typeface="Georgia"/>
            </a:endParaRPr>
          </a:p>
          <a:p>
            <a:pPr marL="0" lvl="0" indent="0" algn="l" rtl="0">
              <a:lnSpc>
                <a:spcPct val="105000"/>
              </a:lnSpc>
              <a:spcBef>
                <a:spcPts val="1400"/>
              </a:spcBef>
              <a:spcAft>
                <a:spcPts val="0"/>
              </a:spcAft>
              <a:buClr>
                <a:schemeClr val="dk1"/>
              </a:buClr>
              <a:buSzPts val="605"/>
              <a:buFont typeface="Arial"/>
              <a:buNone/>
            </a:pPr>
            <a:r>
              <a:rPr lang="en" sz="1342">
                <a:solidFill>
                  <a:srgbClr val="3D3D4E"/>
                </a:solidFill>
                <a:highlight>
                  <a:srgbClr val="FFFFFF"/>
                </a:highlight>
                <a:latin typeface="Georgia"/>
                <a:ea typeface="Georgia"/>
                <a:cs typeface="Georgia"/>
                <a:sym typeface="Georgia"/>
              </a:rPr>
              <a:t>The streams operations can be further classified as:</a:t>
            </a:r>
            <a:endParaRPr sz="1342">
              <a:solidFill>
                <a:srgbClr val="3D3D4E"/>
              </a:solidFill>
              <a:highlight>
                <a:srgbClr val="FFFFFF"/>
              </a:highlight>
              <a:latin typeface="Georgia"/>
              <a:ea typeface="Georgia"/>
              <a:cs typeface="Georgia"/>
              <a:sym typeface="Georgia"/>
            </a:endParaRPr>
          </a:p>
          <a:p>
            <a:pPr marL="457200" lvl="0" indent="-313848" algn="l" rtl="0">
              <a:lnSpc>
                <a:spcPct val="105000"/>
              </a:lnSpc>
              <a:spcBef>
                <a:spcPts val="140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filtering</a:t>
            </a:r>
            <a:endParaRPr sz="1342">
              <a:solidFill>
                <a:srgbClr val="3D3D4E"/>
              </a:solidFill>
              <a:highlight>
                <a:srgbClr val="FFFFFF"/>
              </a:highlight>
              <a:latin typeface="Georgia"/>
              <a:ea typeface="Georgia"/>
              <a:cs typeface="Georgia"/>
              <a:sym typeface="Georgia"/>
            </a:endParaRPr>
          </a:p>
          <a:p>
            <a:pPr marL="457200" lvl="0" indent="-313848" algn="l" rtl="0">
              <a:lnSpc>
                <a:spcPct val="105000"/>
              </a:lnSpc>
              <a:spcBef>
                <a:spcPts val="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slicing</a:t>
            </a:r>
            <a:endParaRPr sz="1342">
              <a:solidFill>
                <a:srgbClr val="3D3D4E"/>
              </a:solidFill>
              <a:highlight>
                <a:srgbClr val="FFFFFF"/>
              </a:highlight>
              <a:latin typeface="Georgia"/>
              <a:ea typeface="Georgia"/>
              <a:cs typeface="Georgia"/>
              <a:sym typeface="Georgia"/>
            </a:endParaRPr>
          </a:p>
          <a:p>
            <a:pPr marL="457200" lvl="0" indent="-313848" algn="l" rtl="0">
              <a:lnSpc>
                <a:spcPct val="105000"/>
              </a:lnSpc>
              <a:spcBef>
                <a:spcPts val="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mapping</a:t>
            </a:r>
            <a:endParaRPr sz="1342">
              <a:solidFill>
                <a:srgbClr val="3D3D4E"/>
              </a:solidFill>
              <a:highlight>
                <a:srgbClr val="FFFFFF"/>
              </a:highlight>
              <a:latin typeface="Georgia"/>
              <a:ea typeface="Georgia"/>
              <a:cs typeface="Georgia"/>
              <a:sym typeface="Georgia"/>
            </a:endParaRPr>
          </a:p>
          <a:p>
            <a:pPr marL="457200" lvl="0" indent="-313848" algn="l" rtl="0">
              <a:lnSpc>
                <a:spcPct val="105000"/>
              </a:lnSpc>
              <a:spcBef>
                <a:spcPts val="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matching and finding</a:t>
            </a:r>
            <a:endParaRPr sz="1342">
              <a:solidFill>
                <a:srgbClr val="3D3D4E"/>
              </a:solidFill>
              <a:highlight>
                <a:srgbClr val="FFFFFF"/>
              </a:highlight>
              <a:latin typeface="Georgia"/>
              <a:ea typeface="Georgia"/>
              <a:cs typeface="Georgia"/>
              <a:sym typeface="Georgia"/>
            </a:endParaRPr>
          </a:p>
          <a:p>
            <a:pPr marL="457200" lvl="0" indent="-313848" algn="l" rtl="0">
              <a:lnSpc>
                <a:spcPct val="105000"/>
              </a:lnSpc>
              <a:spcBef>
                <a:spcPts val="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reduction</a:t>
            </a:r>
            <a:endParaRPr sz="1342">
              <a:solidFill>
                <a:srgbClr val="3D3D4E"/>
              </a:solidFill>
              <a:highlight>
                <a:srgbClr val="FFFFFF"/>
              </a:highlight>
              <a:latin typeface="Georgia"/>
              <a:ea typeface="Georgia"/>
              <a:cs typeface="Georgia"/>
              <a:sym typeface="Georgia"/>
            </a:endParaRPr>
          </a:p>
          <a:p>
            <a:pPr marL="457200" lvl="0" indent="-313848" algn="l" rtl="0">
              <a:lnSpc>
                <a:spcPct val="105000"/>
              </a:lnSpc>
              <a:spcBef>
                <a:spcPts val="0"/>
              </a:spcBef>
              <a:spcAft>
                <a:spcPts val="0"/>
              </a:spcAft>
              <a:buClr>
                <a:srgbClr val="3D3D4E"/>
              </a:buClr>
              <a:buSzPts val="1343"/>
              <a:buFont typeface="Georgia"/>
              <a:buAutoNum type="arabicPeriod"/>
            </a:pPr>
            <a:r>
              <a:rPr lang="en" sz="1342">
                <a:solidFill>
                  <a:srgbClr val="3D3D4E"/>
                </a:solidFill>
                <a:highlight>
                  <a:srgbClr val="FFFFFF"/>
                </a:highlight>
                <a:latin typeface="Georgia"/>
                <a:ea typeface="Georgia"/>
                <a:cs typeface="Georgia"/>
                <a:sym typeface="Georgia"/>
              </a:rPr>
              <a:t>collect</a:t>
            </a:r>
            <a:endParaRPr sz="1342">
              <a:solidFill>
                <a:srgbClr val="3D3D4E"/>
              </a:solidFill>
              <a:highlight>
                <a:srgbClr val="FFFFFF"/>
              </a:highlight>
              <a:latin typeface="Georgia"/>
              <a:ea typeface="Georgia"/>
              <a:cs typeface="Georgia"/>
              <a:sym typeface="Georgia"/>
            </a:endParaRPr>
          </a:p>
          <a:p>
            <a:pPr marL="0" lvl="0" indent="0" algn="l" rtl="0">
              <a:lnSpc>
                <a:spcPct val="105000"/>
              </a:lnSpc>
              <a:spcBef>
                <a:spcPts val="1400"/>
              </a:spcBef>
              <a:spcAft>
                <a:spcPts val="1400"/>
              </a:spcAft>
              <a:buClr>
                <a:schemeClr val="dk1"/>
              </a:buClr>
              <a:buSzPts val="605"/>
              <a:buFont typeface="Arial"/>
              <a:buNone/>
            </a:pPr>
            <a:r>
              <a:rPr lang="en" sz="1342">
                <a:solidFill>
                  <a:srgbClr val="3D3D4E"/>
                </a:solidFill>
                <a:highlight>
                  <a:srgbClr val="FFFFFF"/>
                </a:highlight>
                <a:latin typeface="Georgia"/>
                <a:ea typeface="Georgia"/>
                <a:cs typeface="Georgia"/>
                <a:sym typeface="Georgia"/>
              </a:rPr>
              <a:t>This was the basic introduction to streams. In the next few lessons, we will explore each of these operations. We will also look at how these methods are combined together to process collections.</a:t>
            </a:r>
            <a:endParaRPr sz="159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8888"/>
              <a:buFont typeface="Arial"/>
              <a:buNone/>
            </a:pPr>
            <a:r>
              <a:rPr lang="en" sz="2250" b="1">
                <a:highlight>
                  <a:srgbClr val="FFFFFF"/>
                </a:highlight>
              </a:rPr>
              <a:t>Filtering Operations in Stream</a:t>
            </a:r>
            <a:endParaRPr sz="2250" b="1">
              <a:highlight>
                <a:srgbClr val="FFFFFF"/>
              </a:highlight>
            </a:endParaRPr>
          </a:p>
          <a:p>
            <a:pPr marL="0" lvl="0" indent="0" algn="l" rtl="0">
              <a:lnSpc>
                <a:spcPct val="115000"/>
              </a:lnSpc>
              <a:spcBef>
                <a:spcPts val="600"/>
              </a:spcBef>
              <a:spcAft>
                <a:spcPts val="0"/>
              </a:spcAft>
              <a:buClr>
                <a:schemeClr val="dk1"/>
              </a:buClr>
              <a:buSzPct val="104761"/>
              <a:buFont typeface="Arial"/>
              <a:buNone/>
            </a:pPr>
            <a:endParaRPr sz="1050">
              <a:highlight>
                <a:srgbClr val="FFFFFF"/>
              </a:highlight>
            </a:endParaRPr>
          </a:p>
          <a:p>
            <a:pPr marL="0" lvl="0" indent="0" algn="l" rtl="0">
              <a:spcBef>
                <a:spcPts val="0"/>
              </a:spcBef>
              <a:spcAft>
                <a:spcPts val="0"/>
              </a:spcAft>
              <a:buNone/>
            </a:pPr>
            <a:endParaRPr/>
          </a:p>
        </p:txBody>
      </p:sp>
      <p:sp>
        <p:nvSpPr>
          <p:cNvPr id="1201" name="Google Shape;1201;p1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filter() method </a:t>
            </a:r>
            <a:endParaRPr/>
          </a:p>
          <a:p>
            <a:pPr marL="0" lvl="0" indent="0" algn="l" rtl="0">
              <a:spcBef>
                <a:spcPts val="1200"/>
              </a:spcBef>
              <a:spcAft>
                <a:spcPts val="0"/>
              </a:spcAft>
              <a:buNone/>
            </a:pPr>
            <a:r>
              <a:rPr lang="en"/>
              <a:t>filter() method with custom object </a:t>
            </a:r>
            <a:endParaRPr/>
          </a:p>
          <a:p>
            <a:pPr marL="0" lvl="0" indent="0" algn="l" rtl="0">
              <a:spcBef>
                <a:spcPts val="1200"/>
              </a:spcBef>
              <a:spcAft>
                <a:spcPts val="1200"/>
              </a:spcAft>
              <a:buNone/>
            </a:pPr>
            <a:r>
              <a:rPr lang="en"/>
              <a:t>filter() chaining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1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7826"/>
              <a:buFont typeface="Arial"/>
              <a:buNone/>
            </a:pPr>
            <a:r>
              <a:rPr lang="en" sz="2300" b="1">
                <a:highlight>
                  <a:srgbClr val="FFFFFF"/>
                </a:highlight>
              </a:rPr>
              <a:t>Mapping Operations in Stream</a:t>
            </a:r>
            <a:endParaRPr sz="2300" b="1">
              <a:highlight>
                <a:srgbClr val="FFFFFF"/>
              </a:highlight>
            </a:endParaRPr>
          </a:p>
          <a:p>
            <a:pPr marL="0" lvl="0" indent="0" algn="l" rtl="0">
              <a:spcBef>
                <a:spcPts val="600"/>
              </a:spcBef>
              <a:spcAft>
                <a:spcPts val="0"/>
              </a:spcAft>
              <a:buNone/>
            </a:pPr>
            <a:endParaRPr/>
          </a:p>
        </p:txBody>
      </p:sp>
      <p:sp>
        <p:nvSpPr>
          <p:cNvPr id="1207" name="Google Shape;1207;p1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highlight>
                  <a:srgbClr val="F9FAFB"/>
                </a:highlight>
              </a:rPr>
              <a:t>map()</a:t>
            </a:r>
            <a:endParaRPr sz="1500">
              <a:highlight>
                <a:srgbClr val="F9FAFB"/>
              </a:highlight>
            </a:endParaRPr>
          </a:p>
          <a:p>
            <a:pPr marL="0" lvl="0" indent="0" algn="l" rtl="0">
              <a:spcBef>
                <a:spcPts val="1200"/>
              </a:spcBef>
              <a:spcAft>
                <a:spcPts val="0"/>
              </a:spcAft>
              <a:buNone/>
            </a:pPr>
            <a:r>
              <a:rPr lang="en" sz="1500">
                <a:highlight>
                  <a:srgbClr val="F9FAFB"/>
                </a:highlight>
              </a:rPr>
              <a:t>mapToInt()</a:t>
            </a:r>
            <a:endParaRPr sz="1500">
              <a:highlight>
                <a:srgbClr val="F9FAFB"/>
              </a:highlight>
            </a:endParaRPr>
          </a:p>
          <a:p>
            <a:pPr marL="0" lvl="0" indent="0" algn="l" rtl="0">
              <a:spcBef>
                <a:spcPts val="1200"/>
              </a:spcBef>
              <a:spcAft>
                <a:spcPts val="1200"/>
              </a:spcAft>
              <a:buNone/>
            </a:pPr>
            <a:r>
              <a:rPr lang="en" sz="1500">
                <a:highlight>
                  <a:srgbClr val="F9FAFB"/>
                </a:highlight>
              </a:rPr>
              <a:t>flapMap()</a:t>
            </a:r>
            <a:endParaRPr sz="1500">
              <a:highlight>
                <a:srgbClr val="F9FAFB"/>
              </a:highlight>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8888"/>
              <a:buFont typeface="Arial"/>
              <a:buNone/>
            </a:pPr>
            <a:r>
              <a:rPr lang="en" sz="2250" b="1">
                <a:highlight>
                  <a:srgbClr val="FFFFFF"/>
                </a:highlight>
              </a:rPr>
              <a:t>Method References</a:t>
            </a:r>
            <a:endParaRPr sz="2250" b="1">
              <a:highlight>
                <a:srgbClr val="FFFFFF"/>
              </a:highlight>
            </a:endParaRPr>
          </a:p>
          <a:p>
            <a:pPr marL="0" lvl="0" indent="0" algn="l" rtl="0">
              <a:lnSpc>
                <a:spcPct val="115000"/>
              </a:lnSpc>
              <a:spcBef>
                <a:spcPts val="600"/>
              </a:spcBef>
              <a:spcAft>
                <a:spcPts val="0"/>
              </a:spcAft>
              <a:buClr>
                <a:schemeClr val="dk1"/>
              </a:buClr>
              <a:buSzPct val="104761"/>
              <a:buFont typeface="Arial"/>
              <a:buNone/>
            </a:pPr>
            <a:endParaRPr sz="1050">
              <a:highlight>
                <a:srgbClr val="FFFFFF"/>
              </a:highlight>
            </a:endParaRPr>
          </a:p>
          <a:p>
            <a:pPr marL="0" lvl="0" indent="0" algn="l" rtl="0">
              <a:spcBef>
                <a:spcPts val="0"/>
              </a:spcBef>
              <a:spcAft>
                <a:spcPts val="0"/>
              </a:spcAft>
              <a:buNone/>
            </a:pPr>
            <a:endParaRPr/>
          </a:p>
        </p:txBody>
      </p:sp>
      <p:sp>
        <p:nvSpPr>
          <p:cNvPr id="1213" name="Google Shape;1213;p1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Reference to methods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1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7826"/>
              <a:buFont typeface="Arial"/>
              <a:buNone/>
            </a:pPr>
            <a:r>
              <a:rPr lang="en" sz="2300" b="1">
                <a:highlight>
                  <a:srgbClr val="FFFFFF"/>
                </a:highlight>
              </a:rPr>
              <a:t>Optional in Java 8</a:t>
            </a:r>
            <a:endParaRPr sz="2300" b="1">
              <a:highlight>
                <a:srgbClr val="FFFFFF"/>
              </a:highlight>
            </a:endParaRPr>
          </a:p>
          <a:p>
            <a:pPr marL="0" lvl="0" indent="0" algn="l" rtl="0">
              <a:spcBef>
                <a:spcPts val="600"/>
              </a:spcBef>
              <a:spcAft>
                <a:spcPts val="0"/>
              </a:spcAft>
              <a:buNone/>
            </a:pPr>
            <a:endParaRPr/>
          </a:p>
        </p:txBody>
      </p:sp>
      <p:sp>
        <p:nvSpPr>
          <p:cNvPr id="1219" name="Google Shape;1219;p1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700" b="1">
                <a:solidFill>
                  <a:schemeClr val="dk1"/>
                </a:solidFill>
                <a:highlight>
                  <a:srgbClr val="FFFFFF"/>
                </a:highlight>
              </a:rPr>
              <a:t>What is an </a:t>
            </a:r>
            <a:r>
              <a:rPr lang="en" sz="2250" b="1">
                <a:solidFill>
                  <a:srgbClr val="C7254E"/>
                </a:solidFill>
                <a:highlight>
                  <a:srgbClr val="F9F2F4"/>
                </a:highlight>
                <a:latin typeface="Courier New"/>
                <a:ea typeface="Courier New"/>
                <a:cs typeface="Courier New"/>
                <a:sym typeface="Courier New"/>
              </a:rPr>
              <a:t>Optional</a:t>
            </a:r>
            <a:r>
              <a:rPr lang="en" sz="1700" b="1">
                <a:solidFill>
                  <a:schemeClr val="dk1"/>
                </a:solidFill>
                <a:highlight>
                  <a:srgbClr val="FFFFFF"/>
                </a:highlight>
              </a:rPr>
              <a:t>?</a:t>
            </a:r>
            <a:endParaRPr sz="1700" b="1">
              <a:solidFill>
                <a:schemeClr val="dk1"/>
              </a:solidFill>
              <a:highlight>
                <a:srgbClr val="FFFFFF"/>
              </a:highlight>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rPr>
              <a:t>Java 8 has introduced a new class </a:t>
            </a:r>
            <a:r>
              <a:rPr lang="en" sz="1200">
                <a:solidFill>
                  <a:srgbClr val="C7254E"/>
                </a:solidFill>
                <a:highlight>
                  <a:srgbClr val="F9F2F4"/>
                </a:highlight>
                <a:latin typeface="Courier New"/>
                <a:ea typeface="Courier New"/>
                <a:cs typeface="Courier New"/>
                <a:sym typeface="Courier New"/>
              </a:rPr>
              <a:t>Optional&lt;T&gt;</a:t>
            </a:r>
            <a:r>
              <a:rPr lang="en" sz="1350">
                <a:solidFill>
                  <a:srgbClr val="3D3D4E"/>
                </a:solidFill>
                <a:highlight>
                  <a:srgbClr val="FFFFFF"/>
                </a:highlight>
              </a:rPr>
              <a:t> in the </a:t>
            </a:r>
            <a:r>
              <a:rPr lang="en" sz="1200">
                <a:solidFill>
                  <a:srgbClr val="C7254E"/>
                </a:solidFill>
                <a:highlight>
                  <a:srgbClr val="F9F2F4"/>
                </a:highlight>
                <a:latin typeface="Courier New"/>
                <a:ea typeface="Courier New"/>
                <a:cs typeface="Courier New"/>
                <a:sym typeface="Courier New"/>
              </a:rPr>
              <a:t>java.util</a:t>
            </a:r>
            <a:r>
              <a:rPr lang="en" sz="1350">
                <a:solidFill>
                  <a:srgbClr val="3D3D4E"/>
                </a:solidFill>
                <a:highlight>
                  <a:srgbClr val="FFFFFF"/>
                </a:highlight>
              </a:rPr>
              <a:t> package.</a:t>
            </a:r>
            <a:endParaRPr sz="1350">
              <a:solidFill>
                <a:srgbClr val="3D3D4E"/>
              </a:solidFill>
              <a:highlight>
                <a:srgbClr val="FFFFFF"/>
              </a:highlight>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rPr>
              <a:t>The </a:t>
            </a:r>
            <a:r>
              <a:rPr lang="en" sz="1200">
                <a:solidFill>
                  <a:srgbClr val="C7254E"/>
                </a:solidFill>
                <a:highlight>
                  <a:srgbClr val="F9F2F4"/>
                </a:highlight>
                <a:latin typeface="Courier New"/>
                <a:ea typeface="Courier New"/>
                <a:cs typeface="Courier New"/>
                <a:sym typeface="Courier New"/>
              </a:rPr>
              <a:t>Optional&lt;T&gt;</a:t>
            </a:r>
            <a:r>
              <a:rPr lang="en" sz="1350">
                <a:solidFill>
                  <a:srgbClr val="3D3D4E"/>
                </a:solidFill>
                <a:highlight>
                  <a:srgbClr val="FFFFFF"/>
                </a:highlight>
              </a:rPr>
              <a:t> is a wrapper class that stores an object of type </a:t>
            </a:r>
            <a:r>
              <a:rPr lang="en" sz="1200">
                <a:solidFill>
                  <a:srgbClr val="C7254E"/>
                </a:solidFill>
                <a:highlight>
                  <a:srgbClr val="F9F2F4"/>
                </a:highlight>
                <a:latin typeface="Courier New"/>
                <a:ea typeface="Courier New"/>
                <a:cs typeface="Courier New"/>
                <a:sym typeface="Courier New"/>
              </a:rPr>
              <a:t>T</a:t>
            </a:r>
            <a:r>
              <a:rPr lang="en" sz="1350">
                <a:solidFill>
                  <a:srgbClr val="3D3D4E"/>
                </a:solidFill>
                <a:highlight>
                  <a:srgbClr val="FFFFFF"/>
                </a:highlight>
              </a:rPr>
              <a:t>. The object may or may not be present in the optional.</a:t>
            </a:r>
            <a:endParaRPr sz="1350">
              <a:solidFill>
                <a:srgbClr val="3D3D4E"/>
              </a:solidFill>
              <a:highlight>
                <a:srgbClr val="FFFFFF"/>
              </a:highlight>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rPr>
              <a:t>According to Oracle, “</a:t>
            </a:r>
            <a:r>
              <a:rPr lang="en" sz="1350" i="1">
                <a:solidFill>
                  <a:srgbClr val="3D3D4E"/>
                </a:solidFill>
                <a:highlight>
                  <a:srgbClr val="FFFFFF"/>
                </a:highlight>
              </a:rPr>
              <a:t>Java 8 </a:t>
            </a:r>
            <a:r>
              <a:rPr lang="en" sz="1200" i="1">
                <a:solidFill>
                  <a:srgbClr val="C7254E"/>
                </a:solidFill>
                <a:highlight>
                  <a:srgbClr val="F9F2F4"/>
                </a:highlight>
                <a:latin typeface="Courier New"/>
                <a:ea typeface="Courier New"/>
                <a:cs typeface="Courier New"/>
                <a:sym typeface="Courier New"/>
              </a:rPr>
              <a:t>Optional</a:t>
            </a:r>
            <a:r>
              <a:rPr lang="en" sz="1350" i="1">
                <a:solidFill>
                  <a:srgbClr val="3D3D4E"/>
                </a:solidFill>
                <a:highlight>
                  <a:srgbClr val="FFFFFF"/>
                </a:highlight>
              </a:rPr>
              <a:t> works as a container type for the value which is probably absent or null. Java </a:t>
            </a:r>
            <a:r>
              <a:rPr lang="en" sz="1200" i="1">
                <a:solidFill>
                  <a:srgbClr val="C7254E"/>
                </a:solidFill>
                <a:highlight>
                  <a:srgbClr val="F9F2F4"/>
                </a:highlight>
                <a:latin typeface="Courier New"/>
                <a:ea typeface="Courier New"/>
                <a:cs typeface="Courier New"/>
                <a:sym typeface="Courier New"/>
              </a:rPr>
              <a:t>Optional</a:t>
            </a:r>
            <a:r>
              <a:rPr lang="en" sz="1350" i="1">
                <a:solidFill>
                  <a:srgbClr val="3D3D4E"/>
                </a:solidFill>
                <a:highlight>
                  <a:srgbClr val="FFFFFF"/>
                </a:highlight>
              </a:rPr>
              <a:t> is a final class present in the </a:t>
            </a:r>
            <a:r>
              <a:rPr lang="en" sz="1200" i="1">
                <a:solidFill>
                  <a:srgbClr val="C7254E"/>
                </a:solidFill>
                <a:highlight>
                  <a:srgbClr val="F9F2F4"/>
                </a:highlight>
                <a:latin typeface="Courier New"/>
                <a:ea typeface="Courier New"/>
                <a:cs typeface="Courier New"/>
                <a:sym typeface="Courier New"/>
              </a:rPr>
              <a:t>java.util package</a:t>
            </a:r>
            <a:r>
              <a:rPr lang="en" sz="1350" i="1">
                <a:solidFill>
                  <a:srgbClr val="3D3D4E"/>
                </a:solidFill>
                <a:highlight>
                  <a:srgbClr val="FFFFFF"/>
                </a:highlight>
              </a:rPr>
              <a:t>.</a:t>
            </a:r>
            <a:r>
              <a:rPr lang="en" sz="1350">
                <a:solidFill>
                  <a:srgbClr val="3D3D4E"/>
                </a:solidFill>
                <a:highlight>
                  <a:srgbClr val="FFFFFF"/>
                </a:highlight>
              </a:rPr>
              <a:t>”</a:t>
            </a:r>
            <a:endParaRPr sz="1350">
              <a:solidFill>
                <a:srgbClr val="3D3D4E"/>
              </a:solidFill>
              <a:highlight>
                <a:srgbClr val="FFFFFF"/>
              </a:highlight>
            </a:endParaRPr>
          </a:p>
          <a:p>
            <a:pPr marL="0" lvl="0" indent="0" algn="l" rtl="0">
              <a:spcBef>
                <a:spcPts val="1400"/>
              </a:spcBef>
              <a:spcAft>
                <a:spcPts val="1200"/>
              </a:spcAft>
              <a:buNone/>
            </a:pPr>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223"/>
        <p:cNvGrpSpPr/>
        <p:nvPr/>
      </p:nvGrpSpPr>
      <p:grpSpPr>
        <a:xfrm>
          <a:off x="0" y="0"/>
          <a:ext cx="0" cy="0"/>
          <a:chOff x="0" y="0"/>
          <a:chExt cx="0" cy="0"/>
        </a:xfrm>
      </p:grpSpPr>
      <p:sp>
        <p:nvSpPr>
          <p:cNvPr id="1224" name="Google Shape;1224;p2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7826"/>
              <a:buFont typeface="Arial"/>
              <a:buNone/>
            </a:pPr>
            <a:r>
              <a:rPr lang="en" sz="2300" b="1">
                <a:highlight>
                  <a:srgbClr val="FFFFFF"/>
                </a:highlight>
              </a:rPr>
              <a:t>Slicing Operations in Stream</a:t>
            </a:r>
            <a:endParaRPr sz="2300" b="1">
              <a:highlight>
                <a:srgbClr val="FFFFFF"/>
              </a:highlight>
            </a:endParaRPr>
          </a:p>
          <a:p>
            <a:pPr marL="0" lvl="0" indent="0" algn="l" rtl="0">
              <a:spcBef>
                <a:spcPts val="600"/>
              </a:spcBef>
              <a:spcAft>
                <a:spcPts val="0"/>
              </a:spcAft>
              <a:buNone/>
            </a:pPr>
            <a:endParaRPr/>
          </a:p>
        </p:txBody>
      </p:sp>
      <p:sp>
        <p:nvSpPr>
          <p:cNvPr id="1225" name="Google Shape;1225;p2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2050">
                <a:solidFill>
                  <a:schemeClr val="dk1"/>
                </a:solidFill>
                <a:highlight>
                  <a:schemeClr val="lt1"/>
                </a:highlight>
                <a:latin typeface="Courier New"/>
                <a:ea typeface="Courier New"/>
                <a:cs typeface="Courier New"/>
                <a:sym typeface="Courier New"/>
              </a:rPr>
              <a:t>1. distinct()</a:t>
            </a:r>
            <a:endParaRPr sz="2050">
              <a:solidFill>
                <a:schemeClr val="dk1"/>
              </a:solidFill>
              <a:highlight>
                <a:schemeClr val="lt1"/>
              </a:highlight>
              <a:latin typeface="Courier New"/>
              <a:ea typeface="Courier New"/>
              <a:cs typeface="Courier New"/>
              <a:sym typeface="Courier New"/>
            </a:endParaRPr>
          </a:p>
          <a:p>
            <a:pPr marL="0" lvl="0" indent="0" algn="l" rtl="0">
              <a:spcBef>
                <a:spcPts val="1500"/>
              </a:spcBef>
              <a:spcAft>
                <a:spcPts val="0"/>
              </a:spcAft>
              <a:buClr>
                <a:schemeClr val="dk1"/>
              </a:buClr>
              <a:buSzPts val="1100"/>
              <a:buFont typeface="Arial"/>
              <a:buNone/>
            </a:pPr>
            <a:r>
              <a:rPr lang="en" sz="2050">
                <a:solidFill>
                  <a:schemeClr val="dk1"/>
                </a:solidFill>
                <a:highlight>
                  <a:schemeClr val="lt1"/>
                </a:highlight>
                <a:latin typeface="Courier New"/>
                <a:ea typeface="Courier New"/>
                <a:cs typeface="Courier New"/>
                <a:sym typeface="Courier New"/>
              </a:rPr>
              <a:t>2. limit()</a:t>
            </a:r>
            <a:endParaRPr sz="2050">
              <a:solidFill>
                <a:schemeClr val="dk1"/>
              </a:solidFill>
              <a:highlight>
                <a:schemeClr val="lt1"/>
              </a:highlight>
              <a:latin typeface="Courier New"/>
              <a:ea typeface="Courier New"/>
              <a:cs typeface="Courier New"/>
              <a:sym typeface="Courier New"/>
            </a:endParaRPr>
          </a:p>
          <a:p>
            <a:pPr marL="0" lvl="0" indent="0" algn="l" rtl="0">
              <a:spcBef>
                <a:spcPts val="1500"/>
              </a:spcBef>
              <a:spcAft>
                <a:spcPts val="0"/>
              </a:spcAft>
              <a:buClr>
                <a:schemeClr val="dk1"/>
              </a:buClr>
              <a:buSzPts val="1100"/>
              <a:buFont typeface="Arial"/>
              <a:buNone/>
            </a:pPr>
            <a:r>
              <a:rPr lang="en" sz="2050">
                <a:solidFill>
                  <a:schemeClr val="dk1"/>
                </a:solidFill>
                <a:highlight>
                  <a:schemeClr val="lt1"/>
                </a:highlight>
                <a:latin typeface="Courier New"/>
                <a:ea typeface="Courier New"/>
                <a:cs typeface="Courier New"/>
                <a:sym typeface="Courier New"/>
              </a:rPr>
              <a:t>3) skip()</a:t>
            </a:r>
            <a:endParaRPr sz="2050">
              <a:solidFill>
                <a:schemeClr val="dk1"/>
              </a:solidFill>
              <a:highlight>
                <a:schemeClr val="lt1"/>
              </a:highlight>
              <a:latin typeface="Courier New"/>
              <a:ea typeface="Courier New"/>
              <a:cs typeface="Courier New"/>
              <a:sym typeface="Courier New"/>
            </a:endParaRPr>
          </a:p>
          <a:p>
            <a:pPr marL="0" lvl="0" indent="0" algn="l" rtl="0">
              <a:spcBef>
                <a:spcPts val="800"/>
              </a:spcBef>
              <a:spcAft>
                <a:spcPts val="1200"/>
              </a:spcAft>
              <a:buNone/>
            </a:pPr>
            <a:endParaRPr sz="1600">
              <a:highlight>
                <a:schemeClr val="lt1"/>
              </a:highlight>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2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7826"/>
              <a:buFont typeface="Arial"/>
              <a:buNone/>
            </a:pPr>
            <a:r>
              <a:rPr lang="en" sz="2300" b="1">
                <a:highlight>
                  <a:srgbClr val="FFFFFF"/>
                </a:highlight>
              </a:rPr>
              <a:t>Matching Operations in Stream</a:t>
            </a:r>
            <a:endParaRPr sz="2300" b="1">
              <a:highlight>
                <a:srgbClr val="FFFFFF"/>
              </a:highlight>
            </a:endParaRPr>
          </a:p>
          <a:p>
            <a:pPr marL="0" lvl="0" indent="0" algn="l" rtl="0">
              <a:spcBef>
                <a:spcPts val="600"/>
              </a:spcBef>
              <a:spcAft>
                <a:spcPts val="0"/>
              </a:spcAft>
              <a:buNone/>
            </a:pPr>
            <a:endParaRPr/>
          </a:p>
        </p:txBody>
      </p:sp>
      <p:sp>
        <p:nvSpPr>
          <p:cNvPr id="1231" name="Google Shape;1231;p2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3375" algn="l" rtl="0">
              <a:spcBef>
                <a:spcPts val="0"/>
              </a:spcBef>
              <a:spcAft>
                <a:spcPts val="0"/>
              </a:spcAft>
              <a:buClr>
                <a:schemeClr val="dk1"/>
              </a:buClr>
              <a:buSzPts val="1650"/>
              <a:buFont typeface="Georgia"/>
              <a:buChar char="●"/>
            </a:pPr>
            <a:r>
              <a:rPr lang="en" sz="1500">
                <a:solidFill>
                  <a:schemeClr val="dk1"/>
                </a:solidFill>
                <a:highlight>
                  <a:schemeClr val="lt1"/>
                </a:highlight>
                <a:latin typeface="Courier New"/>
                <a:ea typeface="Courier New"/>
                <a:cs typeface="Courier New"/>
                <a:sym typeface="Courier New"/>
              </a:rPr>
              <a:t>anyMatch()</a:t>
            </a:r>
            <a:endParaRPr sz="1500">
              <a:solidFill>
                <a:schemeClr val="dk1"/>
              </a:solidFill>
              <a:highlight>
                <a:schemeClr val="lt1"/>
              </a:highlight>
              <a:latin typeface="Courier New"/>
              <a:ea typeface="Courier New"/>
              <a:cs typeface="Courier New"/>
              <a:sym typeface="Courier New"/>
            </a:endParaRPr>
          </a:p>
          <a:p>
            <a:pPr marL="457200" lvl="0" indent="-333375" algn="l" rtl="0">
              <a:spcBef>
                <a:spcPts val="0"/>
              </a:spcBef>
              <a:spcAft>
                <a:spcPts val="0"/>
              </a:spcAft>
              <a:buClr>
                <a:schemeClr val="dk1"/>
              </a:buClr>
              <a:buSzPts val="1650"/>
              <a:buFont typeface="Georgia"/>
              <a:buChar char="●"/>
            </a:pPr>
            <a:r>
              <a:rPr lang="en" sz="1500">
                <a:solidFill>
                  <a:schemeClr val="dk1"/>
                </a:solidFill>
                <a:highlight>
                  <a:schemeClr val="lt1"/>
                </a:highlight>
                <a:latin typeface="Courier New"/>
                <a:ea typeface="Courier New"/>
                <a:cs typeface="Courier New"/>
                <a:sym typeface="Courier New"/>
              </a:rPr>
              <a:t>allMatch()</a:t>
            </a:r>
            <a:endParaRPr sz="1500">
              <a:solidFill>
                <a:schemeClr val="dk1"/>
              </a:solidFill>
              <a:highlight>
                <a:schemeClr val="lt1"/>
              </a:highlight>
              <a:latin typeface="Courier New"/>
              <a:ea typeface="Courier New"/>
              <a:cs typeface="Courier New"/>
              <a:sym typeface="Courier New"/>
            </a:endParaRPr>
          </a:p>
          <a:p>
            <a:pPr marL="457200" lvl="0" indent="-333375" algn="l" rtl="0">
              <a:spcBef>
                <a:spcPts val="0"/>
              </a:spcBef>
              <a:spcAft>
                <a:spcPts val="0"/>
              </a:spcAft>
              <a:buClr>
                <a:schemeClr val="dk1"/>
              </a:buClr>
              <a:buSzPts val="1650"/>
              <a:buFont typeface="Georgia"/>
              <a:buChar char="●"/>
            </a:pPr>
            <a:r>
              <a:rPr lang="en" sz="1500">
                <a:solidFill>
                  <a:schemeClr val="dk1"/>
                </a:solidFill>
                <a:highlight>
                  <a:schemeClr val="lt1"/>
                </a:highlight>
                <a:latin typeface="Courier New"/>
                <a:ea typeface="Courier New"/>
                <a:cs typeface="Courier New"/>
                <a:sym typeface="Courier New"/>
              </a:rPr>
              <a:t>noneMatch()</a:t>
            </a:r>
            <a:endParaRPr sz="1500">
              <a:solidFill>
                <a:schemeClr val="dk1"/>
              </a:solidFill>
              <a:highlight>
                <a:schemeClr val="lt1"/>
              </a:highlight>
              <a:latin typeface="Courier New"/>
              <a:ea typeface="Courier New"/>
              <a:cs typeface="Courier New"/>
              <a:sym typeface="Courier New"/>
            </a:endParaRPr>
          </a:p>
          <a:p>
            <a:pPr marL="0" lvl="0" indent="0" algn="l" rtl="0">
              <a:spcBef>
                <a:spcPts val="800"/>
              </a:spcBef>
              <a:spcAft>
                <a:spcPts val="1200"/>
              </a:spcAft>
              <a:buNone/>
            </a:pPr>
            <a:endParaRPr sz="2100">
              <a:solidFill>
                <a:schemeClr val="dk1"/>
              </a:solidFill>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000">
                <a:latin typeface="Times New Roman"/>
                <a:ea typeface="Times New Roman"/>
                <a:cs typeface="Times New Roman"/>
                <a:sym typeface="Times New Roman"/>
              </a:rPr>
              <a:t>Types of Operators</a:t>
            </a:r>
            <a:endParaRPr sz="4000">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70" name="Google Shape;170;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25000" lnSpcReduction="20000"/>
          </a:bodyPr>
          <a:lstStyle/>
          <a:p>
            <a:pPr marL="457200" lvl="0" indent="-342900" algn="l" rtl="0">
              <a:lnSpc>
                <a:spcPct val="115000"/>
              </a:lnSpc>
              <a:spcBef>
                <a:spcPts val="1100"/>
              </a:spcBef>
              <a:spcAft>
                <a:spcPts val="0"/>
              </a:spcAft>
              <a:buClr>
                <a:schemeClr val="dk1"/>
              </a:buClr>
              <a:buSzPct val="100000"/>
              <a:buFont typeface="Times New Roman"/>
              <a:buChar char="●"/>
            </a:pPr>
            <a:r>
              <a:rPr lang="en" sz="7200">
                <a:solidFill>
                  <a:schemeClr val="dk1"/>
                </a:solidFill>
                <a:highlight>
                  <a:srgbClr val="FFFFFF"/>
                </a:highlight>
                <a:latin typeface="Times New Roman"/>
                <a:ea typeface="Times New Roman"/>
                <a:cs typeface="Times New Roman"/>
                <a:sym typeface="Times New Roman"/>
              </a:rPr>
              <a:t>Arithmetic operators  </a:t>
            </a:r>
            <a:endParaRPr sz="7200">
              <a:solidFill>
                <a:schemeClr val="dk1"/>
              </a:solidFill>
              <a:highlight>
                <a:srgbClr val="FFFFFF"/>
              </a:highlight>
              <a:latin typeface="Times New Roman"/>
              <a:ea typeface="Times New Roman"/>
              <a:cs typeface="Times New Roman"/>
              <a:sym typeface="Times New Roman"/>
            </a:endParaRPr>
          </a:p>
          <a:p>
            <a:pPr marL="457200" lvl="0" indent="0" algn="l" rtl="0">
              <a:lnSpc>
                <a:spcPct val="115000"/>
              </a:lnSpc>
              <a:spcBef>
                <a:spcPts val="1100"/>
              </a:spcBef>
              <a:spcAft>
                <a:spcPts val="0"/>
              </a:spcAft>
              <a:buNone/>
            </a:pPr>
            <a:endParaRPr sz="7200">
              <a:solidFill>
                <a:schemeClr val="dk1"/>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1100"/>
              </a:spcBef>
              <a:spcAft>
                <a:spcPts val="0"/>
              </a:spcAft>
              <a:buClr>
                <a:schemeClr val="dk1"/>
              </a:buClr>
              <a:buSzPct val="100000"/>
              <a:buFont typeface="Times New Roman"/>
              <a:buChar char="●"/>
            </a:pPr>
            <a:r>
              <a:rPr lang="en" sz="7200">
                <a:solidFill>
                  <a:schemeClr val="dk1"/>
                </a:solidFill>
                <a:highlight>
                  <a:srgbClr val="FFFFFF"/>
                </a:highlight>
                <a:latin typeface="Times New Roman"/>
                <a:ea typeface="Times New Roman"/>
                <a:cs typeface="Times New Roman"/>
                <a:sym typeface="Times New Roman"/>
              </a:rPr>
              <a:t>Assignment operators</a:t>
            </a:r>
            <a:endParaRPr sz="7200">
              <a:solidFill>
                <a:schemeClr val="dk1"/>
              </a:solidFill>
              <a:highlight>
                <a:srgbClr val="FFFFFF"/>
              </a:highlight>
              <a:latin typeface="Times New Roman"/>
              <a:ea typeface="Times New Roman"/>
              <a:cs typeface="Times New Roman"/>
              <a:sym typeface="Times New Roman"/>
            </a:endParaRPr>
          </a:p>
          <a:p>
            <a:pPr marL="457200" lvl="0" indent="0" algn="l" rtl="0">
              <a:lnSpc>
                <a:spcPct val="115000"/>
              </a:lnSpc>
              <a:spcBef>
                <a:spcPts val="1100"/>
              </a:spcBef>
              <a:spcAft>
                <a:spcPts val="0"/>
              </a:spcAft>
              <a:buNone/>
            </a:pPr>
            <a:endParaRPr sz="7200">
              <a:solidFill>
                <a:schemeClr val="dk1"/>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1100"/>
              </a:spcBef>
              <a:spcAft>
                <a:spcPts val="0"/>
              </a:spcAft>
              <a:buClr>
                <a:schemeClr val="dk1"/>
              </a:buClr>
              <a:buSzPct val="100000"/>
              <a:buFont typeface="Times New Roman"/>
              <a:buChar char="●"/>
            </a:pPr>
            <a:r>
              <a:rPr lang="en" sz="7200">
                <a:solidFill>
                  <a:schemeClr val="dk1"/>
                </a:solidFill>
                <a:highlight>
                  <a:srgbClr val="FFFFFF"/>
                </a:highlight>
                <a:latin typeface="Times New Roman"/>
                <a:ea typeface="Times New Roman"/>
                <a:cs typeface="Times New Roman"/>
                <a:sym typeface="Times New Roman"/>
              </a:rPr>
              <a:t>Comparison operators</a:t>
            </a:r>
            <a:endParaRPr sz="7200">
              <a:solidFill>
                <a:schemeClr val="dk1"/>
              </a:solidFill>
              <a:highlight>
                <a:srgbClr val="FFFFFF"/>
              </a:highlight>
              <a:latin typeface="Times New Roman"/>
              <a:ea typeface="Times New Roman"/>
              <a:cs typeface="Times New Roman"/>
              <a:sym typeface="Times New Roman"/>
            </a:endParaRPr>
          </a:p>
          <a:p>
            <a:pPr marL="457200" lvl="0" indent="0" algn="l" rtl="0">
              <a:lnSpc>
                <a:spcPct val="115000"/>
              </a:lnSpc>
              <a:spcBef>
                <a:spcPts val="1100"/>
              </a:spcBef>
              <a:spcAft>
                <a:spcPts val="0"/>
              </a:spcAft>
              <a:buNone/>
            </a:pPr>
            <a:endParaRPr sz="7200">
              <a:solidFill>
                <a:schemeClr val="dk1"/>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1100"/>
              </a:spcBef>
              <a:spcAft>
                <a:spcPts val="0"/>
              </a:spcAft>
              <a:buClr>
                <a:schemeClr val="dk1"/>
              </a:buClr>
              <a:buSzPct val="100000"/>
              <a:buFont typeface="Times New Roman"/>
              <a:buChar char="●"/>
            </a:pPr>
            <a:r>
              <a:rPr lang="en" sz="7200">
                <a:solidFill>
                  <a:schemeClr val="dk1"/>
                </a:solidFill>
                <a:highlight>
                  <a:srgbClr val="FFFFFF"/>
                </a:highlight>
                <a:latin typeface="Times New Roman"/>
                <a:ea typeface="Times New Roman"/>
                <a:cs typeface="Times New Roman"/>
                <a:sym typeface="Times New Roman"/>
              </a:rPr>
              <a:t>Logical operators</a:t>
            </a:r>
            <a:endParaRPr sz="7200">
              <a:solidFill>
                <a:schemeClr val="dk1"/>
              </a:solidFill>
              <a:highlight>
                <a:srgbClr val="FFFFFF"/>
              </a:highlight>
              <a:latin typeface="Times New Roman"/>
              <a:ea typeface="Times New Roman"/>
              <a:cs typeface="Times New Roman"/>
              <a:sym typeface="Times New Roman"/>
            </a:endParaRPr>
          </a:p>
          <a:p>
            <a:pPr marL="457200" lvl="0" indent="0" algn="l" rtl="0">
              <a:lnSpc>
                <a:spcPct val="115000"/>
              </a:lnSpc>
              <a:spcBef>
                <a:spcPts val="1100"/>
              </a:spcBef>
              <a:spcAft>
                <a:spcPts val="0"/>
              </a:spcAft>
              <a:buNone/>
            </a:pPr>
            <a:endParaRPr sz="7200">
              <a:solidFill>
                <a:schemeClr val="dk1"/>
              </a:solidFill>
              <a:highlight>
                <a:srgbClr val="FFFFFF"/>
              </a:highlight>
              <a:latin typeface="Times New Roman"/>
              <a:ea typeface="Times New Roman"/>
              <a:cs typeface="Times New Roman"/>
              <a:sym typeface="Times New Roman"/>
            </a:endParaRPr>
          </a:p>
          <a:p>
            <a:pPr marL="457200" lvl="0" indent="-342900" algn="l" rtl="0">
              <a:lnSpc>
                <a:spcPct val="115000"/>
              </a:lnSpc>
              <a:spcBef>
                <a:spcPts val="1100"/>
              </a:spcBef>
              <a:spcAft>
                <a:spcPts val="0"/>
              </a:spcAft>
              <a:buClr>
                <a:schemeClr val="dk1"/>
              </a:buClr>
              <a:buSzPct val="100000"/>
              <a:buFont typeface="Times New Roman"/>
              <a:buChar char="●"/>
            </a:pPr>
            <a:r>
              <a:rPr lang="en" sz="7200">
                <a:solidFill>
                  <a:schemeClr val="dk1"/>
                </a:solidFill>
                <a:highlight>
                  <a:srgbClr val="FFFFFF"/>
                </a:highlight>
                <a:latin typeface="Times New Roman"/>
                <a:ea typeface="Times New Roman"/>
                <a:cs typeface="Times New Roman"/>
                <a:sym typeface="Times New Roman"/>
              </a:rPr>
              <a:t>Bitwise operators</a:t>
            </a:r>
            <a:endParaRPr sz="7200">
              <a:solidFill>
                <a:schemeClr val="dk1"/>
              </a:solidFill>
              <a:highlight>
                <a:srgbClr val="FFFFFF"/>
              </a:highlight>
              <a:latin typeface="Times New Roman"/>
              <a:ea typeface="Times New Roman"/>
              <a:cs typeface="Times New Roman"/>
              <a:sym typeface="Times New Roman"/>
            </a:endParaRPr>
          </a:p>
          <a:p>
            <a:pPr marL="0" lvl="0" indent="0" algn="l" rtl="0">
              <a:spcBef>
                <a:spcPts val="1100"/>
              </a:spcBef>
              <a:spcAft>
                <a:spcPts val="1200"/>
              </a:spcAft>
              <a:buNone/>
            </a:pP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2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7826"/>
              <a:buFont typeface="Arial"/>
              <a:buNone/>
            </a:pPr>
            <a:r>
              <a:rPr lang="en" sz="2300" b="1">
                <a:highlight>
                  <a:srgbClr val="FFFFFF"/>
                </a:highlight>
              </a:rPr>
              <a:t>Collectors: Collection Operations</a:t>
            </a:r>
            <a:endParaRPr sz="2300" b="1">
              <a:highlight>
                <a:srgbClr val="FFFFFF"/>
              </a:highlight>
            </a:endParaRPr>
          </a:p>
          <a:p>
            <a:pPr marL="0" lvl="0" indent="0" algn="l" rtl="0">
              <a:spcBef>
                <a:spcPts val="600"/>
              </a:spcBef>
              <a:spcAft>
                <a:spcPts val="0"/>
              </a:spcAft>
              <a:buNone/>
            </a:pPr>
            <a:endParaRPr/>
          </a:p>
        </p:txBody>
      </p:sp>
      <p:sp>
        <p:nvSpPr>
          <p:cNvPr id="1237" name="Google Shape;1237;p2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Collectors to list </a:t>
            </a:r>
            <a:endParaRPr/>
          </a:p>
          <a:p>
            <a:pPr marL="0" lvl="0" indent="0" algn="l" rtl="0">
              <a:spcBef>
                <a:spcPts val="1200"/>
              </a:spcBef>
              <a:spcAft>
                <a:spcPts val="0"/>
              </a:spcAft>
              <a:buNone/>
            </a:pPr>
            <a:r>
              <a:rPr lang="en"/>
              <a:t>To map </a:t>
            </a:r>
            <a:endParaRPr/>
          </a:p>
          <a:p>
            <a:pPr marL="0" lvl="0" indent="0" algn="l" rtl="0">
              <a:spcBef>
                <a:spcPts val="1200"/>
              </a:spcBef>
              <a:spcAft>
                <a:spcPts val="0"/>
              </a:spcAft>
              <a:buNone/>
            </a:pPr>
            <a:r>
              <a:rPr lang="en"/>
              <a:t>To set </a:t>
            </a:r>
            <a:endParaRPr/>
          </a:p>
          <a:p>
            <a:pPr marL="0" lvl="0" indent="0" algn="l" rtl="0">
              <a:spcBef>
                <a:spcPts val="1200"/>
              </a:spcBef>
              <a:spcAft>
                <a:spcPts val="1200"/>
              </a:spcAft>
              <a:buNone/>
            </a:pP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2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7826"/>
              <a:buFont typeface="Arial"/>
              <a:buNone/>
            </a:pPr>
            <a:r>
              <a:rPr lang="en" sz="2300" b="1">
                <a:highlight>
                  <a:srgbClr val="FFFFFF"/>
                </a:highlight>
              </a:rPr>
              <a:t>Finding Operations in Stream</a:t>
            </a:r>
            <a:endParaRPr sz="2300" b="1">
              <a:highlight>
                <a:srgbClr val="FFFFFF"/>
              </a:highlight>
            </a:endParaRPr>
          </a:p>
          <a:p>
            <a:pPr marL="0" lvl="0" indent="0" algn="l" rtl="0">
              <a:spcBef>
                <a:spcPts val="600"/>
              </a:spcBef>
              <a:spcAft>
                <a:spcPts val="0"/>
              </a:spcAft>
              <a:buNone/>
            </a:pPr>
            <a:endParaRPr/>
          </a:p>
        </p:txBody>
      </p:sp>
      <p:sp>
        <p:nvSpPr>
          <p:cNvPr id="1243" name="Google Shape;1243;p2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solidFill>
                  <a:srgbClr val="C7254E"/>
                </a:solidFill>
                <a:highlight>
                  <a:srgbClr val="F9F2F4"/>
                </a:highlight>
                <a:latin typeface="Courier New"/>
                <a:ea typeface="Courier New"/>
                <a:cs typeface="Courier New"/>
                <a:sym typeface="Courier New"/>
              </a:rPr>
              <a:t>findFirst()</a:t>
            </a:r>
            <a:r>
              <a:rPr lang="en" sz="1350">
                <a:solidFill>
                  <a:srgbClr val="3D3D4E"/>
                </a:solidFill>
                <a:highlight>
                  <a:srgbClr val="FFFFFF"/>
                </a:highlight>
                <a:latin typeface="Georgia"/>
                <a:ea typeface="Georgia"/>
                <a:cs typeface="Georgia"/>
                <a:sym typeface="Georgia"/>
              </a:rPr>
              <a:t> and </a:t>
            </a:r>
            <a:r>
              <a:rPr lang="en" sz="1200">
                <a:solidFill>
                  <a:srgbClr val="C7254E"/>
                </a:solidFill>
                <a:highlight>
                  <a:srgbClr val="F9F2F4"/>
                </a:highlight>
                <a:latin typeface="Courier New"/>
                <a:ea typeface="Courier New"/>
                <a:cs typeface="Courier New"/>
                <a:sym typeface="Courier New"/>
              </a:rPr>
              <a:t>findAny()</a:t>
            </a:r>
            <a:r>
              <a:rPr lang="en" sz="1350">
                <a:solidFill>
                  <a:srgbClr val="3D3D4E"/>
                </a:solidFill>
                <a:highlight>
                  <a:srgbClr val="FFFFFF"/>
                </a:highlight>
                <a:latin typeface="Georgia"/>
                <a:ea typeface="Georgia"/>
                <a:cs typeface="Georgia"/>
                <a:sym typeface="Georgia"/>
              </a:rPr>
              <a:t>.</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2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7826"/>
              <a:buFont typeface="Arial"/>
              <a:buNone/>
            </a:pPr>
            <a:r>
              <a:rPr lang="en" sz="2300" b="1">
                <a:highlight>
                  <a:srgbClr val="FFFFFF"/>
                </a:highlight>
              </a:rPr>
              <a:t>Mutable Reduction Through reduce()</a:t>
            </a:r>
            <a:endParaRPr sz="2300" b="1">
              <a:highlight>
                <a:srgbClr val="FFFFFF"/>
              </a:highlight>
            </a:endParaRPr>
          </a:p>
          <a:p>
            <a:pPr marL="0" lvl="0" indent="0" algn="l" rtl="0">
              <a:spcBef>
                <a:spcPts val="600"/>
              </a:spcBef>
              <a:spcAft>
                <a:spcPts val="0"/>
              </a:spcAft>
              <a:buNone/>
            </a:pPr>
            <a:endParaRPr/>
          </a:p>
        </p:txBody>
      </p:sp>
      <p:sp>
        <p:nvSpPr>
          <p:cNvPr id="1249" name="Google Shape;1249;p2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Reduce ? </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205"/>
          <p:cNvSpPr txBox="1"/>
          <p:nvPr/>
        </p:nvSpPr>
        <p:spPr>
          <a:xfrm>
            <a:off x="0" y="101075"/>
            <a:ext cx="9144000" cy="3905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dk1"/>
                </a:solidFill>
              </a:rPr>
              <a:t>Create a </a:t>
            </a:r>
            <a:r>
              <a:rPr lang="en" sz="1100" b="1">
                <a:solidFill>
                  <a:schemeClr val="dk1"/>
                </a:solidFill>
              </a:rPr>
              <a:t>BankAccount class</a:t>
            </a:r>
            <a:r>
              <a:rPr lang="en" sz="1100">
                <a:solidFill>
                  <a:schemeClr val="dk1"/>
                </a:solidFill>
              </a:rPr>
              <a:t> with the following attributes:</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1100" b="1">
                <a:solidFill>
                  <a:schemeClr val="dk1"/>
                </a:solidFill>
              </a:rPr>
              <a:t>accountNumbe</a:t>
            </a:r>
            <a:r>
              <a:rPr lang="en" sz="1100">
                <a:solidFill>
                  <a:schemeClr val="dk1"/>
                </a:solidFill>
              </a:rPr>
              <a:t>r (unique identifier for the account)</a:t>
            </a:r>
            <a:endParaRPr sz="1100">
              <a:solidFill>
                <a:schemeClr val="dk1"/>
              </a:solidFill>
            </a:endParaRPr>
          </a:p>
          <a:p>
            <a:pPr marL="0" lvl="0" indent="0" algn="l" rtl="0">
              <a:lnSpc>
                <a:spcPct val="115000"/>
              </a:lnSpc>
              <a:spcBef>
                <a:spcPts val="0"/>
              </a:spcBef>
              <a:spcAft>
                <a:spcPts val="0"/>
              </a:spcAft>
              <a:buNone/>
            </a:pPr>
            <a:r>
              <a:rPr lang="en" sz="1100" b="1">
                <a:solidFill>
                  <a:schemeClr val="dk1"/>
                </a:solidFill>
              </a:rPr>
              <a:t>balance</a:t>
            </a:r>
            <a:r>
              <a:rPr lang="en" sz="1100">
                <a:solidFill>
                  <a:schemeClr val="dk1"/>
                </a:solidFill>
              </a:rPr>
              <a:t> (current balance in the account)</a:t>
            </a: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Implement the following methods in the BankAccount class:</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deposit(double amount): Increases the account balance by the given amount.</a:t>
            </a: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withdraw(double amount): Decreases the account balance by the given amount. If the withdrawal amount is greater than the account balance, throw an InsufficientBalanceException.</a:t>
            </a: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getBalance(): Returns the current account balance.</a:t>
            </a: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Create a custom checked exception called InsufficientBalanceException that is thrown when a withdrawal is attempted with insufficient funds.</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Write a BankTransactionApp class that demonstrates the usage of the BankAccount class:</a:t>
            </a:r>
            <a:endParaRPr sz="1100">
              <a:solidFill>
                <a:schemeClr val="dk1"/>
              </a:solidFill>
            </a:endParaRPr>
          </a:p>
          <a:p>
            <a:pPr marL="0" lvl="0" indent="0" algn="l" rtl="0">
              <a:lnSpc>
                <a:spcPct val="115000"/>
              </a:lnSpc>
              <a:spcBef>
                <a:spcPts val="0"/>
              </a:spcBef>
              <a:spcAft>
                <a:spcPts val="0"/>
              </a:spcAft>
              <a:buNone/>
            </a:pP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Create a new BankAccount instance.</a:t>
            </a: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Perform a few deposits and withdrawals, handling the InsufficientBalanceException appropriately.</a:t>
            </a: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Display the account balance after each transaction.</a:t>
            </a:r>
            <a:endParaRPr sz="1100">
              <a:solidFill>
                <a:schemeClr val="dk1"/>
              </a:solidFill>
            </a:endParaRPr>
          </a:p>
          <a:p>
            <a:pPr marL="0" lvl="0" indent="0" algn="l" rtl="0">
              <a:lnSpc>
                <a:spcPct val="115000"/>
              </a:lnSpc>
              <a:spcBef>
                <a:spcPts val="0"/>
              </a:spcBef>
              <a:spcAft>
                <a:spcPts val="0"/>
              </a:spcAft>
              <a:buNone/>
            </a:pPr>
            <a:r>
              <a:rPr lang="en" sz="1100">
                <a:solidFill>
                  <a:schemeClr val="dk1"/>
                </a:solidFill>
              </a:rPr>
              <a:t>Remember to handle exceptions gracefully using try-catch blocks and to provide informative error messages to the user.</a:t>
            </a:r>
            <a:endParaRPr>
              <a:solidFill>
                <a:schemeClr val="dk1"/>
              </a:solidFill>
            </a:endParaRPr>
          </a:p>
          <a:p>
            <a:pPr marL="0" lvl="0" indent="0" algn="l" rtl="0">
              <a:lnSpc>
                <a:spcPct val="115000"/>
              </a:lnSpc>
              <a:spcBef>
                <a:spcPts val="0"/>
              </a:spcBef>
              <a:spcAft>
                <a:spcPts val="0"/>
              </a:spcAft>
              <a:buNone/>
            </a:pP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2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Multithreading</a:t>
            </a:r>
            <a:endParaRPr/>
          </a:p>
          <a:p>
            <a:pPr marL="0" lvl="0" indent="0" algn="l" rtl="0">
              <a:spcBef>
                <a:spcPts val="0"/>
              </a:spcBef>
              <a:spcAft>
                <a:spcPts val="0"/>
              </a:spcAft>
              <a:buNone/>
            </a:pPr>
            <a:endParaRPr/>
          </a:p>
        </p:txBody>
      </p:sp>
      <p:sp>
        <p:nvSpPr>
          <p:cNvPr id="1260" name="Google Shape;1260;p2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 sz="1200" b="1">
                <a:solidFill>
                  <a:srgbClr val="333333"/>
                </a:solidFill>
                <a:highlight>
                  <a:srgbClr val="FFFFFF"/>
                </a:highlight>
                <a:latin typeface="Roboto"/>
                <a:ea typeface="Roboto"/>
                <a:cs typeface="Roboto"/>
                <a:sym typeface="Roboto"/>
              </a:rPr>
              <a:t>Multithreading in </a:t>
            </a:r>
            <a:r>
              <a:rPr lang="en" sz="1200" b="1">
                <a:solidFill>
                  <a:srgbClr val="008000"/>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Java</a:t>
            </a:r>
            <a:r>
              <a:rPr lang="en" sz="1200">
                <a:solidFill>
                  <a:srgbClr val="333333"/>
                </a:solidFill>
                <a:highlight>
                  <a:srgbClr val="FFFFFF"/>
                </a:highlight>
                <a:latin typeface="Roboto"/>
                <a:ea typeface="Roboto"/>
                <a:cs typeface="Roboto"/>
                <a:sym typeface="Roboto"/>
              </a:rPr>
              <a:t> is a process of executing multiple threads simultaneously.</a:t>
            </a:r>
            <a:endParaRPr sz="120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A thread is a lightweight sub-process, the smallest unit of processing. Multiprocessing and multithreading, both are used to achieve multitasking.</a:t>
            </a:r>
            <a:endParaRPr sz="1200">
              <a:solidFill>
                <a:srgbClr val="333333"/>
              </a:solidFill>
              <a:highlight>
                <a:srgbClr val="FFFFFF"/>
              </a:highlight>
              <a:latin typeface="Roboto"/>
              <a:ea typeface="Roboto"/>
              <a:cs typeface="Roboto"/>
              <a:sym typeface="Roboto"/>
            </a:endParaRPr>
          </a:p>
          <a:p>
            <a:pPr marL="0" lvl="0" indent="0" algn="l" rtl="0">
              <a:spcBef>
                <a:spcPts val="1200"/>
              </a:spcBef>
              <a:spcAft>
                <a:spcPts val="1200"/>
              </a:spcAft>
              <a:buNone/>
            </a:pPr>
            <a:r>
              <a:rPr lang="en" sz="1200">
                <a:solidFill>
                  <a:srgbClr val="333333"/>
                </a:solidFill>
                <a:highlight>
                  <a:srgbClr val="FFFFFF"/>
                </a:highlight>
                <a:latin typeface="Roboto"/>
                <a:ea typeface="Roboto"/>
                <a:cs typeface="Roboto"/>
                <a:sym typeface="Roboto"/>
              </a:rPr>
              <a:t>However, we use multithreading than multiprocessing because threads use a shared memory area. They don't allocate separate memory area so saves memory, and context-switching between the threads takes less time than process.</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2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Terms..</a:t>
            </a:r>
            <a:endParaRPr/>
          </a:p>
        </p:txBody>
      </p:sp>
      <p:sp>
        <p:nvSpPr>
          <p:cNvPr id="1266" name="Google Shape;1266;p2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700" b="1">
                <a:solidFill>
                  <a:schemeClr val="dk1"/>
                </a:solidFill>
                <a:highlight>
                  <a:srgbClr val="FFFFFF"/>
                </a:highlight>
              </a:rPr>
              <a:t>Program</a:t>
            </a:r>
            <a:endParaRPr sz="1700" b="1">
              <a:solidFill>
                <a:schemeClr val="dk1"/>
              </a:solidFill>
              <a:highlight>
                <a:srgbClr val="FFFFFF"/>
              </a:highlight>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rPr>
              <a:t>A program is a set of instructions and associated data that resides on the disk and is loaded by the operating system to perform some task. An executable file or a python script file are examples of programs. In order to run a program, the operating system's kernel is first asked to create a new process, which is an environment in which a program executes.</a:t>
            </a:r>
            <a:endParaRPr sz="1350">
              <a:solidFill>
                <a:srgbClr val="3D3D4E"/>
              </a:solidFill>
              <a:highlight>
                <a:srgbClr val="FFFFFF"/>
              </a:highlight>
            </a:endParaRPr>
          </a:p>
          <a:p>
            <a:pPr marL="0" lvl="0" indent="0" algn="l" rtl="0">
              <a:spcBef>
                <a:spcPts val="1500"/>
              </a:spcBef>
              <a:spcAft>
                <a:spcPts val="0"/>
              </a:spcAft>
              <a:buClr>
                <a:schemeClr val="dk1"/>
              </a:buClr>
              <a:buSzPts val="1100"/>
              <a:buFont typeface="Arial"/>
              <a:buNone/>
            </a:pPr>
            <a:r>
              <a:rPr lang="en" sz="1700" b="1">
                <a:solidFill>
                  <a:schemeClr val="dk1"/>
                </a:solidFill>
                <a:highlight>
                  <a:srgbClr val="FFFFFF"/>
                </a:highlight>
              </a:rPr>
              <a:t>Process</a:t>
            </a:r>
            <a:endParaRPr sz="1700" b="1">
              <a:solidFill>
                <a:schemeClr val="dk1"/>
              </a:solidFill>
              <a:highlight>
                <a:srgbClr val="FFFFFF"/>
              </a:highlight>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rPr>
              <a:t>A process is a program in execution. A process is an execution environment that consists of instructions, user-data, and system-data segments, as well as lots of other resources such as CPU, memory, address-space, disk and network I/O acquired at runtime. A program can have several copies of it running at the same time but a process necessarily belongs to only one program.</a:t>
            </a:r>
            <a:endParaRPr sz="1350">
              <a:solidFill>
                <a:srgbClr val="3D3D4E"/>
              </a:solidFill>
              <a:highlight>
                <a:srgbClr val="FFFFFF"/>
              </a:highlight>
            </a:endParaRPr>
          </a:p>
          <a:p>
            <a:pPr marL="0" lvl="0" indent="0" algn="l" rtl="0">
              <a:spcBef>
                <a:spcPts val="1400"/>
              </a:spcBef>
              <a:spcAft>
                <a:spcPts val="1200"/>
              </a:spcAft>
              <a:buNone/>
            </a:pP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2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72" name="Google Shape;1272;p2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700" b="1">
                <a:solidFill>
                  <a:schemeClr val="dk1"/>
                </a:solidFill>
                <a:highlight>
                  <a:srgbClr val="FFFFFF"/>
                </a:highlight>
              </a:rPr>
              <a:t>Thread</a:t>
            </a:r>
            <a:endParaRPr sz="1700" b="1">
              <a:solidFill>
                <a:schemeClr val="dk1"/>
              </a:solidFill>
              <a:highlight>
                <a:srgbClr val="FFFFFF"/>
              </a:highlight>
            </a:endParaRPr>
          </a:p>
          <a:p>
            <a:pPr marL="0" lvl="0" indent="0" algn="l" rtl="0">
              <a:spcBef>
                <a:spcPts val="1400"/>
              </a:spcBef>
              <a:spcAft>
                <a:spcPts val="0"/>
              </a:spcAft>
              <a:buClr>
                <a:schemeClr val="dk1"/>
              </a:buClr>
              <a:buSzPts val="1100"/>
              <a:buFont typeface="Arial"/>
              <a:buNone/>
            </a:pPr>
            <a:r>
              <a:rPr lang="en" sz="1350" b="1">
                <a:solidFill>
                  <a:srgbClr val="3D3D4E"/>
                </a:solidFill>
                <a:highlight>
                  <a:srgbClr val="FFFFFF"/>
                </a:highlight>
              </a:rPr>
              <a:t>Thread is the smallest unit of execution in a process. </a:t>
            </a:r>
            <a:r>
              <a:rPr lang="en" sz="1350">
                <a:solidFill>
                  <a:srgbClr val="3D3D4E"/>
                </a:solidFill>
                <a:highlight>
                  <a:srgbClr val="FFFFFF"/>
                </a:highlight>
              </a:rPr>
              <a:t>A thread simply executes instructions serially. A process can have multiple threads running as part of it. Usually, there would be some state associated with the process that is shared among all the threads and in turn each thread would have some state private to itself. The globally shared state amongst the threads of a process is visible and accessible to all the threads, and special attention needs to be paid when any thread tries to read or write to this global shared state. There are several constructs offered by various programming languages to guard and discipline the access to this global state, which we will go into further detail in upcoming lessons.</a:t>
            </a:r>
            <a:endParaRPr sz="1350">
              <a:solidFill>
                <a:srgbClr val="3D3D4E"/>
              </a:solidFill>
              <a:highlight>
                <a:srgbClr val="FFFFFF"/>
              </a:highlight>
            </a:endParaRPr>
          </a:p>
          <a:p>
            <a:pPr marL="0" lvl="0" indent="0" algn="l" rtl="0">
              <a:spcBef>
                <a:spcPts val="1400"/>
              </a:spcBef>
              <a:spcAft>
                <a:spcPts val="1200"/>
              </a:spcAft>
              <a:buNone/>
            </a:pP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2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78" name="Google Shape;1278;p2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1500"/>
              </a:spcBef>
              <a:spcAft>
                <a:spcPts val="0"/>
              </a:spcAft>
              <a:buClr>
                <a:schemeClr val="dk1"/>
              </a:buClr>
              <a:buSzPts val="1100"/>
              <a:buFont typeface="Arial"/>
              <a:buNone/>
            </a:pPr>
            <a:r>
              <a:rPr lang="en" sz="1700" b="1">
                <a:solidFill>
                  <a:schemeClr val="dk1"/>
                </a:solidFill>
                <a:highlight>
                  <a:srgbClr val="FFFFFF"/>
                </a:highlight>
              </a:rPr>
              <a:t>Concurrency</a:t>
            </a:r>
            <a:endParaRPr sz="1700" b="1">
              <a:solidFill>
                <a:schemeClr val="dk1"/>
              </a:solidFill>
              <a:highlight>
                <a:srgbClr val="FFFFFF"/>
              </a:highlight>
            </a:endParaRPr>
          </a:p>
          <a:p>
            <a:pPr marL="0" lvl="0" indent="0" algn="l" rtl="0">
              <a:spcBef>
                <a:spcPts val="1400"/>
              </a:spcBef>
              <a:spcAft>
                <a:spcPts val="0"/>
              </a:spcAft>
              <a:buNone/>
            </a:pPr>
            <a:r>
              <a:rPr lang="en" sz="1350">
                <a:solidFill>
                  <a:srgbClr val="3D3D4E"/>
                </a:solidFill>
                <a:highlight>
                  <a:srgbClr val="FFFFFF"/>
                </a:highlight>
              </a:rPr>
              <a:t>A concurrent program is one that can be decomposed into constituent parts and each part can be executed out of order or in partial order without affecting the final outcome. A system capable of running several distinct programs or more than one independent unit of the same program in overlapping time intervals is called a concurrent system. The execution of two programs or units of the same program may not happen simultaneously</a:t>
            </a:r>
            <a:endParaRPr sz="1350">
              <a:solidFill>
                <a:srgbClr val="3D3D4E"/>
              </a:solidFill>
              <a:highlight>
                <a:srgbClr val="FFFFFF"/>
              </a:highlight>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rPr>
              <a:t>A concurrent system can have two programs </a:t>
            </a:r>
            <a:r>
              <a:rPr lang="en" sz="1350" i="1">
                <a:solidFill>
                  <a:srgbClr val="3D3D4E"/>
                </a:solidFill>
                <a:highlight>
                  <a:srgbClr val="FFFFFF"/>
                </a:highlight>
              </a:rPr>
              <a:t>in progress</a:t>
            </a:r>
            <a:r>
              <a:rPr lang="en" sz="1350">
                <a:solidFill>
                  <a:srgbClr val="3D3D4E"/>
                </a:solidFill>
                <a:highlight>
                  <a:srgbClr val="FFFFFF"/>
                </a:highlight>
              </a:rPr>
              <a:t> at the same time where </a:t>
            </a:r>
            <a:r>
              <a:rPr lang="en" sz="1350" i="1">
                <a:solidFill>
                  <a:srgbClr val="3D3D4E"/>
                </a:solidFill>
                <a:highlight>
                  <a:srgbClr val="FFFFFF"/>
                </a:highlight>
              </a:rPr>
              <a:t>progress</a:t>
            </a:r>
            <a:r>
              <a:rPr lang="en" sz="1350">
                <a:solidFill>
                  <a:srgbClr val="3D3D4E"/>
                </a:solidFill>
                <a:highlight>
                  <a:srgbClr val="FFFFFF"/>
                </a:highlight>
              </a:rPr>
              <a:t> doesn't imply execution. One program can be suspended while the other executes. Both programs are able to make progress as their execution is interleaved. In concurrent systems, the goal is to maximize throughput and minimize latency. For example, a browser running on a single core machine has to be responsive to user clicks but also be able to render HTML on screen as quickly as possible. Concurrent systems achieve lower latency and higher throughput when programs running on the system require frequent network or disk I/O.</a:t>
            </a:r>
            <a:endParaRPr sz="1350">
              <a:solidFill>
                <a:srgbClr val="3D3D4E"/>
              </a:solidFill>
              <a:highlight>
                <a:srgbClr val="FFFFFF"/>
              </a:highlight>
            </a:endParaRPr>
          </a:p>
          <a:p>
            <a:pPr marL="0" lvl="0" indent="0" algn="l" rtl="0">
              <a:spcBef>
                <a:spcPts val="1400"/>
              </a:spcBef>
              <a:spcAft>
                <a:spcPts val="1200"/>
              </a:spcAft>
              <a:buNone/>
            </a:pP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2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84" name="Google Shape;1284;p2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700" b="1">
                <a:solidFill>
                  <a:schemeClr val="dk1"/>
                </a:solidFill>
                <a:highlight>
                  <a:srgbClr val="FFFFFF"/>
                </a:highlight>
              </a:rPr>
              <a:t>Parallelism</a:t>
            </a:r>
            <a:endParaRPr sz="1700" b="1">
              <a:solidFill>
                <a:schemeClr val="dk1"/>
              </a:solidFill>
              <a:highlight>
                <a:srgbClr val="FFFFFF"/>
              </a:highlight>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rPr>
              <a:t>A parallel system is one which necessarily has the ability to execute multiple programs </a:t>
            </a:r>
            <a:r>
              <a:rPr lang="en" sz="1350" b="1">
                <a:solidFill>
                  <a:srgbClr val="3D3D4E"/>
                </a:solidFill>
                <a:highlight>
                  <a:srgbClr val="FFFFFF"/>
                </a:highlight>
              </a:rPr>
              <a:t>at the same time.</a:t>
            </a:r>
            <a:r>
              <a:rPr lang="en" sz="1350">
                <a:solidFill>
                  <a:srgbClr val="3D3D4E"/>
                </a:solidFill>
                <a:highlight>
                  <a:srgbClr val="FFFFFF"/>
                </a:highlight>
              </a:rPr>
              <a:t> Usually, this capability is aided by hardware in the form of multicore processors on individual machines or as computing clusters where several machines are hooked up to solve independent pieces of a problem simultaneously. Remember an individual problem has to be concurrent in nature, that is portions of it can be worked on independently without affecting the final outcome before it can be executed in parallel.</a:t>
            </a:r>
            <a:endParaRPr sz="1350">
              <a:solidFill>
                <a:srgbClr val="3D3D4E"/>
              </a:solidFill>
              <a:highlight>
                <a:srgbClr val="FFFFFF"/>
              </a:highlight>
            </a:endParaRPr>
          </a:p>
          <a:p>
            <a:pPr marL="0" lvl="0" indent="0" algn="l" rtl="0">
              <a:spcBef>
                <a:spcPts val="1400"/>
              </a:spcBef>
              <a:spcAft>
                <a:spcPts val="0"/>
              </a:spcAft>
              <a:buClr>
                <a:schemeClr val="dk1"/>
              </a:buClr>
              <a:buSzPts val="1100"/>
              <a:buFont typeface="Arial"/>
              <a:buNone/>
            </a:pPr>
            <a:r>
              <a:rPr lang="en" sz="1350">
                <a:solidFill>
                  <a:srgbClr val="3D3D4E"/>
                </a:solidFill>
                <a:highlight>
                  <a:srgbClr val="FFFFFF"/>
                </a:highlight>
              </a:rPr>
              <a:t>In parallel systems the emphasis is on increasing throughput and optimizing usage of hardware resources.</a:t>
            </a:r>
            <a:endParaRPr sz="1350">
              <a:solidFill>
                <a:srgbClr val="3D3D4E"/>
              </a:solidFill>
              <a:highlight>
                <a:srgbClr val="FFFFFF"/>
              </a:highlight>
            </a:endParaRPr>
          </a:p>
          <a:p>
            <a:pPr marL="0" lvl="0" indent="0" algn="l" rtl="0">
              <a:spcBef>
                <a:spcPts val="1400"/>
              </a:spcBef>
              <a:spcAft>
                <a:spcPts val="1200"/>
              </a:spcAft>
              <a:buNone/>
            </a:pP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2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90" name="Google Shape;1290;p21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91" name="Google Shape;1291;p211"/>
          <p:cNvPicPr preferRelativeResize="0"/>
          <p:nvPr/>
        </p:nvPicPr>
        <p:blipFill>
          <a:blip r:embed="rId3">
            <a:alphaModFix/>
          </a:blip>
          <a:stretch>
            <a:fillRect/>
          </a:stretch>
        </p:blipFill>
        <p:spPr>
          <a:xfrm>
            <a:off x="353800" y="549425"/>
            <a:ext cx="8478500" cy="40446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19500"/>
            <a:ext cx="8520600" cy="780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000" b="1">
                <a:latin typeface="Times New Roman"/>
                <a:ea typeface="Times New Roman"/>
                <a:cs typeface="Times New Roman"/>
                <a:sym typeface="Times New Roman"/>
              </a:rPr>
              <a:t>What is Java</a:t>
            </a:r>
            <a:r>
              <a:rPr lang="en" sz="4800" b="1">
                <a:latin typeface="Times New Roman"/>
                <a:ea typeface="Times New Roman"/>
                <a:cs typeface="Times New Roman"/>
                <a:sym typeface="Times New Roman"/>
              </a:rPr>
              <a:t>?</a:t>
            </a:r>
            <a:endParaRPr sz="4000" b="1">
              <a:latin typeface="Times New Roman"/>
              <a:ea typeface="Times New Roman"/>
              <a:cs typeface="Times New Roman"/>
              <a:sym typeface="Times New Roman"/>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just" rtl="0">
              <a:lnSpc>
                <a:spcPct val="115000"/>
              </a:lnSpc>
              <a:spcBef>
                <a:spcPts val="1400"/>
              </a:spcBef>
              <a:spcAft>
                <a:spcPts val="0"/>
              </a:spcAft>
              <a:buClr>
                <a:schemeClr val="dk1"/>
              </a:buClr>
              <a:buSzPts val="1800"/>
              <a:buFont typeface="Times New Roman"/>
              <a:buChar char="●"/>
            </a:pPr>
            <a:r>
              <a:rPr lang="en" sz="1800">
                <a:solidFill>
                  <a:schemeClr val="dk1"/>
                </a:solidFill>
                <a:highlight>
                  <a:srgbClr val="FFFFFF"/>
                </a:highlight>
                <a:latin typeface="Times New Roman"/>
                <a:ea typeface="Times New Roman"/>
                <a:cs typeface="Times New Roman"/>
                <a:sym typeface="Times New Roman"/>
              </a:rPr>
              <a:t>Java is a popular programming language, created in 1995.</a:t>
            </a:r>
            <a:endParaRPr sz="1800">
              <a:solidFill>
                <a:schemeClr val="dk1"/>
              </a:solidFill>
              <a:highlight>
                <a:srgbClr val="FFFFFF"/>
              </a:highlight>
              <a:latin typeface="Times New Roman"/>
              <a:ea typeface="Times New Roman"/>
              <a:cs typeface="Times New Roman"/>
              <a:sym typeface="Times New Roman"/>
            </a:endParaRPr>
          </a:p>
          <a:p>
            <a:pPr marL="457200" lvl="0" indent="0" algn="just" rtl="0">
              <a:lnSpc>
                <a:spcPct val="115000"/>
              </a:lnSpc>
              <a:spcBef>
                <a:spcPts val="1400"/>
              </a:spcBef>
              <a:spcAft>
                <a:spcPts val="0"/>
              </a:spcAft>
              <a:buNone/>
            </a:pPr>
            <a:endParaRPr sz="1800">
              <a:solidFill>
                <a:schemeClr val="dk1"/>
              </a:solidFill>
              <a:highlight>
                <a:srgbClr val="FFFFFF"/>
              </a:highlight>
              <a:latin typeface="Times New Roman"/>
              <a:ea typeface="Times New Roman"/>
              <a:cs typeface="Times New Roman"/>
              <a:sym typeface="Times New Roman"/>
            </a:endParaRPr>
          </a:p>
          <a:p>
            <a:pPr marL="457200" lvl="0" indent="-342900" algn="just" rtl="0">
              <a:lnSpc>
                <a:spcPct val="115000"/>
              </a:lnSpc>
              <a:spcBef>
                <a:spcPts val="1400"/>
              </a:spcBef>
              <a:spcAft>
                <a:spcPts val="0"/>
              </a:spcAft>
              <a:buClr>
                <a:schemeClr val="dk1"/>
              </a:buClr>
              <a:buSzPts val="1800"/>
              <a:buFont typeface="Times New Roman"/>
              <a:buChar char="●"/>
            </a:pPr>
            <a:r>
              <a:rPr lang="en" sz="1800">
                <a:solidFill>
                  <a:schemeClr val="dk1"/>
                </a:solidFill>
                <a:highlight>
                  <a:srgbClr val="FFFFFF"/>
                </a:highlight>
                <a:latin typeface="Times New Roman"/>
                <a:ea typeface="Times New Roman"/>
                <a:cs typeface="Times New Roman"/>
                <a:sym typeface="Times New Roman"/>
              </a:rPr>
              <a:t>It is owned by Oracle, and more than 3 billion devices run Java.</a:t>
            </a:r>
            <a:endParaRPr sz="1800">
              <a:solidFill>
                <a:schemeClr val="dk1"/>
              </a:solidFill>
              <a:highlight>
                <a:srgbClr val="FFFFFF"/>
              </a:highlight>
              <a:latin typeface="Times New Roman"/>
              <a:ea typeface="Times New Roman"/>
              <a:cs typeface="Times New Roman"/>
              <a:sym typeface="Times New Roman"/>
            </a:endParaRPr>
          </a:p>
          <a:p>
            <a:pPr marL="457200" lvl="0" indent="0" algn="just" rtl="0">
              <a:lnSpc>
                <a:spcPct val="115000"/>
              </a:lnSpc>
              <a:spcBef>
                <a:spcPts val="1400"/>
              </a:spcBef>
              <a:spcAft>
                <a:spcPts val="0"/>
              </a:spcAft>
              <a:buNone/>
            </a:pPr>
            <a:endParaRPr sz="1800">
              <a:solidFill>
                <a:schemeClr val="dk1"/>
              </a:solidFill>
              <a:highlight>
                <a:srgbClr val="FFFFFF"/>
              </a:highlight>
              <a:latin typeface="Times New Roman"/>
              <a:ea typeface="Times New Roman"/>
              <a:cs typeface="Times New Roman"/>
              <a:sym typeface="Times New Roman"/>
            </a:endParaRPr>
          </a:p>
          <a:p>
            <a:pPr marL="457200" lvl="0" indent="-342900" algn="just" rtl="0">
              <a:spcBef>
                <a:spcPts val="1400"/>
              </a:spcBef>
              <a:spcAft>
                <a:spcPts val="0"/>
              </a:spcAft>
              <a:buClr>
                <a:srgbClr val="333333"/>
              </a:buClr>
              <a:buSzPts val="1800"/>
              <a:buFont typeface="Times New Roman"/>
              <a:buChar char="●"/>
            </a:pPr>
            <a:r>
              <a:rPr lang="en" sz="1800">
                <a:solidFill>
                  <a:srgbClr val="333333"/>
                </a:solidFill>
                <a:highlight>
                  <a:srgbClr val="FFFFFF"/>
                </a:highlight>
                <a:latin typeface="Times New Roman"/>
                <a:ea typeface="Times New Roman"/>
                <a:cs typeface="Times New Roman"/>
                <a:sym typeface="Times New Roman"/>
              </a:rPr>
              <a:t>Java was developed by </a:t>
            </a:r>
            <a:r>
              <a:rPr lang="en" sz="1800" i="1">
                <a:solidFill>
                  <a:srgbClr val="333333"/>
                </a:solidFill>
                <a:highlight>
                  <a:srgbClr val="FFFFFF"/>
                </a:highlight>
                <a:latin typeface="Times New Roman"/>
                <a:ea typeface="Times New Roman"/>
                <a:cs typeface="Times New Roman"/>
                <a:sym typeface="Times New Roman"/>
              </a:rPr>
              <a:t>Sun Microsystems</a:t>
            </a:r>
            <a:r>
              <a:rPr lang="en" sz="1800">
                <a:solidFill>
                  <a:srgbClr val="333333"/>
                </a:solidFill>
                <a:highlight>
                  <a:srgbClr val="FFFFFF"/>
                </a:highlight>
                <a:latin typeface="Times New Roman"/>
                <a:ea typeface="Times New Roman"/>
                <a:cs typeface="Times New Roman"/>
                <a:sym typeface="Times New Roman"/>
              </a:rPr>
              <a:t> (which is now the subsidiary of Oracle) in the year 1995. </a:t>
            </a:r>
            <a:endParaRPr sz="1800">
              <a:solidFill>
                <a:srgbClr val="333333"/>
              </a:solidFill>
              <a:highlight>
                <a:srgbClr val="FFFFFF"/>
              </a:highlight>
              <a:latin typeface="Times New Roman"/>
              <a:ea typeface="Times New Roman"/>
              <a:cs typeface="Times New Roman"/>
              <a:sym typeface="Times New Roman"/>
            </a:endParaRPr>
          </a:p>
          <a:p>
            <a:pPr marL="457200" lvl="0" indent="0" algn="just" rtl="0">
              <a:spcBef>
                <a:spcPts val="1200"/>
              </a:spcBef>
              <a:spcAft>
                <a:spcPts val="1200"/>
              </a:spcAft>
              <a:buNone/>
            </a:pPr>
            <a:endParaRPr sz="16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a:latin typeface="Times New Roman"/>
                <a:ea typeface="Times New Roman"/>
                <a:cs typeface="Times New Roman"/>
                <a:sym typeface="Times New Roman"/>
              </a:rPr>
              <a:t>Arithmetic Operators</a:t>
            </a:r>
            <a:endParaRPr sz="3600">
              <a:latin typeface="Times New Roman"/>
              <a:ea typeface="Times New Roman"/>
              <a:cs typeface="Times New Roman"/>
              <a:sym typeface="Times New Roman"/>
            </a:endParaRPr>
          </a:p>
        </p:txBody>
      </p:sp>
      <p:sp>
        <p:nvSpPr>
          <p:cNvPr id="176" name="Google Shape;17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 * / %  ++ --</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2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297" name="Google Shape;1297;p21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en" sz="1700" b="1">
                <a:solidFill>
                  <a:schemeClr val="dk1"/>
                </a:solidFill>
                <a:highlight>
                  <a:srgbClr val="FFFFFF"/>
                </a:highlight>
              </a:rPr>
              <a:t>Race Condition</a:t>
            </a:r>
            <a:endParaRPr sz="1700">
              <a:solidFill>
                <a:schemeClr val="dk1"/>
              </a:solidFill>
              <a:highlight>
                <a:srgbClr val="FFFFFF"/>
              </a:highlight>
            </a:endParaRPr>
          </a:p>
          <a:p>
            <a:pPr marL="0" lvl="0" indent="0" algn="l" rtl="0">
              <a:spcBef>
                <a:spcPts val="1500"/>
              </a:spcBef>
              <a:spcAft>
                <a:spcPts val="0"/>
              </a:spcAft>
              <a:buClr>
                <a:schemeClr val="dk1"/>
              </a:buClr>
              <a:buSzPts val="1100"/>
              <a:buFont typeface="Arial"/>
              <a:buNone/>
            </a:pPr>
            <a:r>
              <a:rPr lang="en" sz="1350">
                <a:solidFill>
                  <a:srgbClr val="3D3D4E"/>
                </a:solidFill>
                <a:highlight>
                  <a:srgbClr val="FFFFFF"/>
                </a:highlight>
              </a:rPr>
              <a:t>Race conditions happen when threads run through critical sections without thread synchronization. The threads "race" through the critical section to write or read shared resources and depending on the order in which threads finish the "race", the program output changes. In a race condition, threads access shared resources or program variables that might be worked on by other threads at the same time causing the application data to be inconsistent.</a:t>
            </a:r>
            <a:endParaRPr sz="1350">
              <a:solidFill>
                <a:srgbClr val="3D3D4E"/>
              </a:solidFill>
              <a:highlight>
                <a:srgbClr val="FFFFFF"/>
              </a:highlight>
            </a:endParaRPr>
          </a:p>
          <a:p>
            <a:pPr marL="0" lvl="0" indent="0" algn="l" rtl="0">
              <a:spcBef>
                <a:spcPts val="800"/>
              </a:spcBef>
              <a:spcAft>
                <a:spcPts val="1200"/>
              </a:spcAft>
              <a:buNone/>
            </a:pPr>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01"/>
        <p:cNvGrpSpPr/>
        <p:nvPr/>
      </p:nvGrpSpPr>
      <p:grpSpPr>
        <a:xfrm>
          <a:off x="0" y="0"/>
          <a:ext cx="0" cy="0"/>
          <a:chOff x="0" y="0"/>
          <a:chExt cx="0" cy="0"/>
        </a:xfrm>
      </p:grpSpPr>
      <p:sp>
        <p:nvSpPr>
          <p:cNvPr id="1302" name="Google Shape;1302;p2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03" name="Google Shape;1303;p2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None/>
            </a:pPr>
            <a:r>
              <a:rPr lang="en" sz="1700" b="1">
                <a:solidFill>
                  <a:schemeClr val="dk1"/>
                </a:solidFill>
                <a:highlight>
                  <a:srgbClr val="FFFFFF"/>
                </a:highlight>
              </a:rPr>
              <a:t>DeadLock</a:t>
            </a:r>
            <a:endParaRPr sz="1700">
              <a:solidFill>
                <a:schemeClr val="dk1"/>
              </a:solidFill>
              <a:highlight>
                <a:srgbClr val="FFFFFF"/>
              </a:highlight>
            </a:endParaRPr>
          </a:p>
          <a:p>
            <a:pPr marL="0" lvl="0" indent="0" algn="l" rtl="0">
              <a:spcBef>
                <a:spcPts val="1500"/>
              </a:spcBef>
              <a:spcAft>
                <a:spcPts val="0"/>
              </a:spcAft>
              <a:buClr>
                <a:schemeClr val="dk1"/>
              </a:buClr>
              <a:buSzPts val="1100"/>
              <a:buFont typeface="Arial"/>
              <a:buNone/>
            </a:pPr>
            <a:r>
              <a:rPr lang="en" sz="1350">
                <a:solidFill>
                  <a:srgbClr val="3D3D4E"/>
                </a:solidFill>
                <a:highlight>
                  <a:srgbClr val="FFFFFF"/>
                </a:highlight>
              </a:rPr>
              <a:t>Deadlocks occur when two or more threads aren't able to make any progress because the resource required by the first thread is held by the second and the resource required by the second thread is held by the first.</a:t>
            </a:r>
            <a:endParaRPr sz="1350">
              <a:solidFill>
                <a:srgbClr val="3D3D4E"/>
              </a:solidFill>
              <a:highlight>
                <a:srgbClr val="FFFFFF"/>
              </a:highlight>
            </a:endParaRPr>
          </a:p>
          <a:p>
            <a:pPr marL="0" lvl="0" indent="0" algn="l" rtl="0">
              <a:spcBef>
                <a:spcPts val="800"/>
              </a:spcBef>
              <a:spcAft>
                <a:spcPts val="1200"/>
              </a:spcAft>
              <a:buNone/>
            </a:pP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2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309" name="Google Shape;1309;p2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lnSpc>
                <a:spcPct val="130000"/>
              </a:lnSpc>
              <a:spcBef>
                <a:spcPts val="1400"/>
              </a:spcBef>
              <a:spcAft>
                <a:spcPts val="0"/>
              </a:spcAft>
              <a:buClr>
                <a:schemeClr val="dk1"/>
              </a:buClr>
              <a:buSzPts val="1100"/>
              <a:buFont typeface="Arial"/>
              <a:buNone/>
            </a:pPr>
            <a:r>
              <a:rPr lang="en" sz="1600">
                <a:solidFill>
                  <a:srgbClr val="610B4B"/>
                </a:solidFill>
                <a:highlight>
                  <a:srgbClr val="FFFFFF"/>
                </a:highlight>
              </a:rPr>
              <a:t>Advantages of Java Multithreading</a:t>
            </a:r>
            <a:endParaRPr sz="1600">
              <a:solidFill>
                <a:srgbClr val="610B4B"/>
              </a:solidFill>
              <a:highlight>
                <a:srgbClr val="FFFFFF"/>
              </a:highlight>
            </a:endParaRPr>
          </a:p>
          <a:p>
            <a:pPr marL="0" lvl="0" indent="0" algn="just" rtl="0">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1) It </a:t>
            </a:r>
            <a:r>
              <a:rPr lang="en" sz="1200" b="1">
                <a:solidFill>
                  <a:srgbClr val="333333"/>
                </a:solidFill>
                <a:highlight>
                  <a:srgbClr val="FFFFFF"/>
                </a:highlight>
                <a:latin typeface="Roboto"/>
                <a:ea typeface="Roboto"/>
                <a:cs typeface="Roboto"/>
                <a:sym typeface="Roboto"/>
              </a:rPr>
              <a:t>doesn't block the user</a:t>
            </a:r>
            <a:r>
              <a:rPr lang="en" sz="1200">
                <a:solidFill>
                  <a:srgbClr val="333333"/>
                </a:solidFill>
                <a:highlight>
                  <a:srgbClr val="FFFFFF"/>
                </a:highlight>
                <a:latin typeface="Roboto"/>
                <a:ea typeface="Roboto"/>
                <a:cs typeface="Roboto"/>
                <a:sym typeface="Roboto"/>
              </a:rPr>
              <a:t> because threads are independent and you can perform multiple operations at the same time.</a:t>
            </a:r>
            <a:endParaRPr sz="120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2) You </a:t>
            </a:r>
            <a:r>
              <a:rPr lang="en" sz="1200" b="1">
                <a:solidFill>
                  <a:srgbClr val="333333"/>
                </a:solidFill>
                <a:highlight>
                  <a:srgbClr val="FFFFFF"/>
                </a:highlight>
                <a:latin typeface="Roboto"/>
                <a:ea typeface="Roboto"/>
                <a:cs typeface="Roboto"/>
                <a:sym typeface="Roboto"/>
              </a:rPr>
              <a:t>can perform many operations together, so it saves time</a:t>
            </a:r>
            <a:r>
              <a:rPr lang="en" sz="1200">
                <a:solidFill>
                  <a:srgbClr val="333333"/>
                </a:solidFill>
                <a:highlight>
                  <a:srgbClr val="FFFFFF"/>
                </a:highlight>
                <a:latin typeface="Roboto"/>
                <a:ea typeface="Roboto"/>
                <a:cs typeface="Roboto"/>
                <a:sym typeface="Roboto"/>
              </a:rPr>
              <a:t>.</a:t>
            </a:r>
            <a:endParaRPr sz="1200">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3) Threads are </a:t>
            </a:r>
            <a:r>
              <a:rPr lang="en" sz="1200" b="1">
                <a:solidFill>
                  <a:srgbClr val="333333"/>
                </a:solidFill>
                <a:highlight>
                  <a:srgbClr val="FFFFFF"/>
                </a:highlight>
                <a:latin typeface="Roboto"/>
                <a:ea typeface="Roboto"/>
                <a:cs typeface="Roboto"/>
                <a:sym typeface="Roboto"/>
              </a:rPr>
              <a:t>independent</a:t>
            </a:r>
            <a:r>
              <a:rPr lang="en" sz="1200">
                <a:solidFill>
                  <a:srgbClr val="333333"/>
                </a:solidFill>
                <a:highlight>
                  <a:srgbClr val="FFFFFF"/>
                </a:highlight>
                <a:latin typeface="Roboto"/>
                <a:ea typeface="Roboto"/>
                <a:cs typeface="Roboto"/>
                <a:sym typeface="Roboto"/>
              </a:rPr>
              <a:t>, so it doesn't affect other threads if an exception occurs in a single thread.</a:t>
            </a:r>
            <a:endParaRPr sz="1200">
              <a:solidFill>
                <a:srgbClr val="333333"/>
              </a:solidFill>
              <a:highlight>
                <a:srgbClr val="FFFFFF"/>
              </a:highlight>
              <a:latin typeface="Roboto"/>
              <a:ea typeface="Roboto"/>
              <a:cs typeface="Roboto"/>
              <a:sym typeface="Roboto"/>
            </a:endParaRPr>
          </a:p>
          <a:p>
            <a:pPr marL="0" lvl="0" indent="0" algn="l" rtl="0">
              <a:spcBef>
                <a:spcPts val="1200"/>
              </a:spcBef>
              <a:spcAft>
                <a:spcPts val="1200"/>
              </a:spcAft>
              <a:buNone/>
            </a:pP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sp>
        <p:nvSpPr>
          <p:cNvPr id="1314" name="Google Shape;1314;p2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2400"/>
              </a:spcBef>
              <a:spcAft>
                <a:spcPts val="0"/>
              </a:spcAft>
              <a:buClr>
                <a:schemeClr val="dk1"/>
              </a:buClr>
              <a:buSzPct val="47826"/>
              <a:buFont typeface="Arial"/>
              <a:buNone/>
            </a:pPr>
            <a:r>
              <a:rPr lang="en" sz="2300" b="1">
                <a:highlight>
                  <a:srgbClr val="FFFFFF"/>
                </a:highlight>
              </a:rPr>
              <a:t>Thready Safety &amp; Synchronized</a:t>
            </a:r>
            <a:endParaRPr sz="2300" b="1">
              <a:highlight>
                <a:srgbClr val="FFFFFF"/>
              </a:highlight>
            </a:endParaRPr>
          </a:p>
          <a:p>
            <a:pPr marL="0" lvl="0" indent="0" algn="l" rtl="0">
              <a:spcBef>
                <a:spcPts val="600"/>
              </a:spcBef>
              <a:spcAft>
                <a:spcPts val="0"/>
              </a:spcAft>
              <a:buNone/>
            </a:pPr>
            <a:endParaRPr/>
          </a:p>
        </p:txBody>
      </p:sp>
      <p:sp>
        <p:nvSpPr>
          <p:cNvPr id="1315" name="Google Shape;1315;p2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350">
                <a:solidFill>
                  <a:srgbClr val="3D3D4E"/>
                </a:solidFill>
                <a:highlight>
                  <a:srgbClr val="FFFFFF"/>
                </a:highlight>
              </a:rPr>
              <a:t>A class and its public APIs are labelled as </a:t>
            </a:r>
            <a:r>
              <a:rPr lang="en" sz="1350" b="1" i="1">
                <a:solidFill>
                  <a:srgbClr val="3D3D4E"/>
                </a:solidFill>
                <a:highlight>
                  <a:srgbClr val="FFFFFF"/>
                </a:highlight>
              </a:rPr>
              <a:t>thread safe</a:t>
            </a:r>
            <a:r>
              <a:rPr lang="en" sz="1350">
                <a:solidFill>
                  <a:srgbClr val="3D3D4E"/>
                </a:solidFill>
                <a:highlight>
                  <a:srgbClr val="FFFFFF"/>
                </a:highlight>
              </a:rPr>
              <a:t> if multiple threads can consume the exposed APIs without causing race conditions or state corruption for the class</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2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Synchronized</a:t>
            </a:r>
            <a:endParaRPr/>
          </a:p>
        </p:txBody>
      </p:sp>
      <p:sp>
        <p:nvSpPr>
          <p:cNvPr id="1321" name="Google Shape;1321;p2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50">
                <a:solidFill>
                  <a:srgbClr val="3D3D4E"/>
                </a:solidFill>
                <a:highlight>
                  <a:srgbClr val="FFFFFF"/>
                </a:highlight>
              </a:rPr>
              <a:t>Java’s most fundamental construct for thread synchronization is the </a:t>
            </a:r>
            <a:r>
              <a:rPr lang="en" sz="1200">
                <a:solidFill>
                  <a:srgbClr val="C7254E"/>
                </a:solidFill>
                <a:highlight>
                  <a:srgbClr val="F9F2F4"/>
                </a:highlight>
                <a:latin typeface="Courier New"/>
                <a:ea typeface="Courier New"/>
                <a:cs typeface="Courier New"/>
                <a:sym typeface="Courier New"/>
              </a:rPr>
              <a:t>synchronized</a:t>
            </a:r>
            <a:r>
              <a:rPr lang="en" sz="1350">
                <a:solidFill>
                  <a:srgbClr val="3D3D4E"/>
                </a:solidFill>
                <a:highlight>
                  <a:srgbClr val="FFFFFF"/>
                </a:highlight>
              </a:rPr>
              <a:t> keyword. It can be used to restrict access to critical sections one thread at a time.</a:t>
            </a:r>
            <a:endParaRPr sz="1350">
              <a:solidFill>
                <a:srgbClr val="3D3D4E"/>
              </a:solidFill>
              <a:highlight>
                <a:srgbClr val="FFFFFF"/>
              </a:highlight>
            </a:endParaRPr>
          </a:p>
          <a:p>
            <a:pPr marL="0" lvl="0" indent="0" algn="l" rtl="0">
              <a:spcBef>
                <a:spcPts val="1200"/>
              </a:spcBef>
              <a:spcAft>
                <a:spcPts val="0"/>
              </a:spcAft>
              <a:buNone/>
            </a:pPr>
            <a:endParaRPr sz="1350">
              <a:solidFill>
                <a:srgbClr val="3D3D4E"/>
              </a:solidFill>
              <a:highlight>
                <a:srgbClr val="FFFFFF"/>
              </a:highlight>
            </a:endParaRPr>
          </a:p>
          <a:p>
            <a:pPr marL="0" lvl="0" indent="0" algn="l" rtl="0">
              <a:spcBef>
                <a:spcPts val="1200"/>
              </a:spcBef>
              <a:spcAft>
                <a:spcPts val="1200"/>
              </a:spcAft>
              <a:buNone/>
            </a:pPr>
            <a:r>
              <a:rPr lang="en" sz="1350">
                <a:solidFill>
                  <a:srgbClr val="3D3D4E"/>
                </a:solidFill>
                <a:highlight>
                  <a:srgbClr val="FFFFFF"/>
                </a:highlight>
              </a:rPr>
              <a:t>Each object in Java has an entity associated with it called the "monitor lock" or just monitor. Think of it as an exclusive lock. Once a thread gets hold of the monitor of an object, it has exclusive access to all the methods marked as synchronized. No other thread will be allowed to invoke a method on the object that is marked as synchronized and will block, till the first thread releases the monitor which is equivalent of the first thread exiting the synchronized method.</a:t>
            </a:r>
            <a:endParaRPr sz="1350">
              <a:solidFill>
                <a:srgbClr val="3D3D4E"/>
              </a:solidFill>
              <a:highlight>
                <a:srgbClr val="FFFFFF"/>
              </a:highlight>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2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Thread states</a:t>
            </a:r>
            <a:endParaRPr/>
          </a:p>
        </p:txBody>
      </p:sp>
      <p:sp>
        <p:nvSpPr>
          <p:cNvPr id="1327" name="Google Shape;1327;p2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28" name="Google Shape;1328;p217"/>
          <p:cNvPicPr preferRelativeResize="0"/>
          <p:nvPr/>
        </p:nvPicPr>
        <p:blipFill>
          <a:blip r:embed="rId3">
            <a:alphaModFix/>
          </a:blip>
          <a:stretch>
            <a:fillRect/>
          </a:stretch>
        </p:blipFill>
        <p:spPr>
          <a:xfrm>
            <a:off x="311700" y="1152474"/>
            <a:ext cx="7629002" cy="3898799"/>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2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just" rtl="0">
              <a:lnSpc>
                <a:spcPct val="130000"/>
              </a:lnSpc>
              <a:spcBef>
                <a:spcPts val="400"/>
              </a:spcBef>
              <a:spcAft>
                <a:spcPts val="0"/>
              </a:spcAft>
              <a:buNone/>
            </a:pPr>
            <a:r>
              <a:rPr lang="en" sz="2200">
                <a:solidFill>
                  <a:srgbClr val="610B38"/>
                </a:solidFill>
                <a:highlight>
                  <a:srgbClr val="FFFFFF"/>
                </a:highlight>
              </a:rPr>
              <a:t>How to create a thread in Java</a:t>
            </a:r>
            <a:endParaRPr sz="2200">
              <a:solidFill>
                <a:srgbClr val="610B38"/>
              </a:solidFill>
              <a:highlight>
                <a:srgbClr val="FFFFFF"/>
              </a:highlight>
            </a:endParaRPr>
          </a:p>
          <a:p>
            <a:pPr marL="0" lvl="0" indent="0" algn="just" rtl="0">
              <a:lnSpc>
                <a:spcPct val="130000"/>
              </a:lnSpc>
              <a:spcBef>
                <a:spcPts val="1800"/>
              </a:spcBef>
              <a:spcAft>
                <a:spcPts val="0"/>
              </a:spcAft>
              <a:buClr>
                <a:schemeClr val="dk1"/>
              </a:buClr>
              <a:buSzPct val="57894"/>
              <a:buFont typeface="Arial"/>
              <a:buNone/>
            </a:pPr>
            <a:endParaRPr sz="1900">
              <a:solidFill>
                <a:srgbClr val="610B38"/>
              </a:solidFill>
              <a:highlight>
                <a:srgbClr val="FFFFFF"/>
              </a:highlight>
            </a:endParaRPr>
          </a:p>
          <a:p>
            <a:pPr marL="0" lvl="0" indent="0" algn="l" rtl="0">
              <a:spcBef>
                <a:spcPts val="400"/>
              </a:spcBef>
              <a:spcAft>
                <a:spcPts val="0"/>
              </a:spcAft>
              <a:buNone/>
            </a:pPr>
            <a:endParaRPr/>
          </a:p>
        </p:txBody>
      </p:sp>
      <p:sp>
        <p:nvSpPr>
          <p:cNvPr id="1334" name="Google Shape;1334;p2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 sz="1200">
                <a:solidFill>
                  <a:srgbClr val="333333"/>
                </a:solidFill>
                <a:highlight>
                  <a:srgbClr val="FFFFFF"/>
                </a:highlight>
                <a:latin typeface="Roboto"/>
                <a:ea typeface="Roboto"/>
                <a:cs typeface="Roboto"/>
                <a:sym typeface="Roboto"/>
              </a:rPr>
              <a:t>There are two ways to create a thread:</a:t>
            </a:r>
            <a:endParaRPr sz="1200">
              <a:solidFill>
                <a:srgbClr val="333333"/>
              </a:solidFill>
              <a:highlight>
                <a:srgbClr val="FFFFFF"/>
              </a:highlight>
              <a:latin typeface="Roboto"/>
              <a:ea typeface="Roboto"/>
              <a:cs typeface="Roboto"/>
              <a:sym typeface="Roboto"/>
            </a:endParaRPr>
          </a:p>
          <a:p>
            <a:pPr marL="457200" marR="25400" lvl="0" indent="-304800" algn="l" rtl="0">
              <a:lnSpc>
                <a:spcPct val="156250"/>
              </a:lnSpc>
              <a:spcBef>
                <a:spcPts val="150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By extending Thread class</a:t>
            </a:r>
            <a:endParaRPr sz="1200">
              <a:solidFill>
                <a:schemeClr val="dk1"/>
              </a:solidFill>
              <a:highlight>
                <a:srgbClr val="FFFFFF"/>
              </a:highlight>
              <a:latin typeface="Roboto"/>
              <a:ea typeface="Roboto"/>
              <a:cs typeface="Roboto"/>
              <a:sym typeface="Roboto"/>
            </a:endParaRPr>
          </a:p>
          <a:p>
            <a:pPr marL="457200" marR="25400" lvl="0" indent="-304800" algn="l" rtl="0">
              <a:lnSpc>
                <a:spcPct val="156250"/>
              </a:lnSpc>
              <a:spcBef>
                <a:spcPts val="0"/>
              </a:spcBef>
              <a:spcAft>
                <a:spcPts val="0"/>
              </a:spcAft>
              <a:buClr>
                <a:schemeClr val="dk1"/>
              </a:buClr>
              <a:buSzPts val="1200"/>
              <a:buFont typeface="Roboto"/>
              <a:buAutoNum type="arabicPeriod"/>
            </a:pPr>
            <a:r>
              <a:rPr lang="en" sz="1200">
                <a:solidFill>
                  <a:schemeClr val="dk1"/>
                </a:solidFill>
                <a:highlight>
                  <a:srgbClr val="FFFFFF"/>
                </a:highlight>
                <a:latin typeface="Roboto"/>
                <a:ea typeface="Roboto"/>
                <a:cs typeface="Roboto"/>
                <a:sym typeface="Roboto"/>
              </a:rPr>
              <a:t>By implementing Runnable interface.</a:t>
            </a:r>
            <a:endParaRPr sz="1200">
              <a:solidFill>
                <a:schemeClr val="dk1"/>
              </a:solidFill>
              <a:highlight>
                <a:srgbClr val="FFFFFF"/>
              </a:highlight>
              <a:latin typeface="Roboto"/>
              <a:ea typeface="Roboto"/>
              <a:cs typeface="Roboto"/>
              <a:sym typeface="Roboto"/>
            </a:endParaRPr>
          </a:p>
          <a:p>
            <a:pPr marL="0" lvl="0" indent="0" algn="l" rtl="0">
              <a:spcBef>
                <a:spcPts val="1200"/>
              </a:spcBef>
              <a:spcAft>
                <a:spcPts val="0"/>
              </a:spcAft>
              <a:buNone/>
            </a:pPr>
            <a:endParaRPr sz="1200">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a:solidFill>
                  <a:srgbClr val="333333"/>
                </a:solidFill>
                <a:highlight>
                  <a:srgbClr val="FFFFFF"/>
                </a:highlight>
                <a:latin typeface="Roboto"/>
                <a:ea typeface="Roboto"/>
                <a:cs typeface="Roboto"/>
                <a:sym typeface="Roboto"/>
              </a:rPr>
              <a:t>sleep() method ?</a:t>
            </a:r>
            <a:endParaRPr sz="1200">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r>
              <a:rPr lang="en" sz="1200">
                <a:solidFill>
                  <a:srgbClr val="333333"/>
                </a:solidFill>
                <a:highlight>
                  <a:srgbClr val="FFFFFF"/>
                </a:highlight>
                <a:latin typeface="Roboto"/>
                <a:ea typeface="Roboto"/>
                <a:cs typeface="Roboto"/>
                <a:sym typeface="Roboto"/>
              </a:rPr>
              <a:t>Synchronization</a:t>
            </a:r>
            <a:endParaRPr sz="1200">
              <a:solidFill>
                <a:srgbClr val="333333"/>
              </a:solidFill>
              <a:highlight>
                <a:srgbClr val="FFFFFF"/>
              </a:highlight>
              <a:latin typeface="Roboto"/>
              <a:ea typeface="Roboto"/>
              <a:cs typeface="Roboto"/>
              <a:sym typeface="Roboto"/>
            </a:endParaRPr>
          </a:p>
          <a:p>
            <a:pPr marL="0" lvl="0" indent="0" algn="l" rtl="0">
              <a:spcBef>
                <a:spcPts val="1200"/>
              </a:spcBef>
              <a:spcAft>
                <a:spcPts val="1200"/>
              </a:spcAft>
              <a:buNone/>
            </a:pPr>
            <a:r>
              <a:rPr lang="en" sz="1200">
                <a:solidFill>
                  <a:srgbClr val="333333"/>
                </a:solidFill>
                <a:highlight>
                  <a:srgbClr val="FFFFFF"/>
                </a:highlight>
                <a:latin typeface="Roboto"/>
                <a:ea typeface="Roboto"/>
                <a:cs typeface="Roboto"/>
                <a:sym typeface="Roboto"/>
              </a:rPr>
              <a:t>Deadlock</a:t>
            </a:r>
            <a:endParaRPr sz="1200">
              <a:solidFill>
                <a:srgbClr val="333333"/>
              </a:solidFill>
              <a:highlight>
                <a:srgbClr val="FFFFFF"/>
              </a:highlight>
              <a:latin typeface="Roboto"/>
              <a:ea typeface="Roboto"/>
              <a:cs typeface="Roboto"/>
              <a:sym typeface="Roboto"/>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2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0"/>
              </a:spcAft>
              <a:buClr>
                <a:schemeClr val="dk1"/>
              </a:buClr>
              <a:buSzPct val="64705"/>
              <a:buFont typeface="Arial"/>
              <a:buNone/>
            </a:pPr>
            <a:r>
              <a:rPr lang="en" sz="1700" b="1">
                <a:highlight>
                  <a:srgbClr val="FFFFFF"/>
                </a:highlight>
              </a:rPr>
              <a:t>Runnable Interface</a:t>
            </a:r>
            <a:endParaRPr sz="1700" b="1">
              <a:highlight>
                <a:srgbClr val="FFFFFF"/>
              </a:highlight>
            </a:endParaRPr>
          </a:p>
          <a:p>
            <a:pPr marL="0" lvl="0" indent="0" algn="l" rtl="0">
              <a:spcBef>
                <a:spcPts val="800"/>
              </a:spcBef>
              <a:spcAft>
                <a:spcPts val="0"/>
              </a:spcAft>
              <a:buNone/>
            </a:pPr>
            <a:endParaRPr/>
          </a:p>
        </p:txBody>
      </p:sp>
      <p:sp>
        <p:nvSpPr>
          <p:cNvPr id="1340" name="Google Shape;1340;p2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50">
                <a:solidFill>
                  <a:srgbClr val="3D3D4E"/>
                </a:solidFill>
                <a:highlight>
                  <a:srgbClr val="FFFFFF"/>
                </a:highlight>
              </a:rPr>
              <a:t>When we create a thread, we need to provide the created thread code to execute, or in other words we need to tell the thread what </a:t>
            </a:r>
            <a:r>
              <a:rPr lang="en" sz="1350" i="1">
                <a:solidFill>
                  <a:srgbClr val="3D3D4E"/>
                </a:solidFill>
                <a:highlight>
                  <a:srgbClr val="FFFFFF"/>
                </a:highlight>
              </a:rPr>
              <a:t>task</a:t>
            </a:r>
            <a:r>
              <a:rPr lang="en" sz="1350">
                <a:solidFill>
                  <a:srgbClr val="3D3D4E"/>
                </a:solidFill>
                <a:highlight>
                  <a:srgbClr val="FFFFFF"/>
                </a:highlight>
              </a:rPr>
              <a:t> to execute. The code can be provided as an object of a class that implements the Runnable interface. As the name implies, the interface forces the implementing class to provide a run method which in turn is invoked by the thread when it starts.</a:t>
            </a:r>
            <a:endParaRPr sz="1350">
              <a:solidFill>
                <a:srgbClr val="3D3D4E"/>
              </a:solidFill>
              <a:highlight>
                <a:srgbClr val="FFFFFF"/>
              </a:highlight>
            </a:endParaRPr>
          </a:p>
          <a:p>
            <a:pPr marL="0" lvl="0" indent="0" algn="l" rtl="0">
              <a:spcBef>
                <a:spcPts val="1200"/>
              </a:spcBef>
              <a:spcAft>
                <a:spcPts val="0"/>
              </a:spcAft>
              <a:buNone/>
            </a:pPr>
            <a:endParaRPr sz="1350">
              <a:solidFill>
                <a:srgbClr val="3D3D4E"/>
              </a:solidFill>
              <a:highlight>
                <a:srgbClr val="FFFFFF"/>
              </a:highlight>
            </a:endParaRPr>
          </a:p>
          <a:p>
            <a:pPr marL="0" lvl="0" indent="0" algn="l" rtl="0">
              <a:spcBef>
                <a:spcPts val="1200"/>
              </a:spcBef>
              <a:spcAft>
                <a:spcPts val="1200"/>
              </a:spcAft>
              <a:buNone/>
            </a:pPr>
            <a:endParaRPr sz="1350">
              <a:solidFill>
                <a:srgbClr val="3D3D4E"/>
              </a:solidFill>
              <a:highlight>
                <a:srgbClr val="FFFFFF"/>
              </a:highlight>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Runnable</a:t>
            </a:r>
            <a:endParaRPr/>
          </a:p>
        </p:txBody>
      </p:sp>
      <p:sp>
        <p:nvSpPr>
          <p:cNvPr id="1346" name="Google Shape;1346;p2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t>
            </a:r>
            <a:endParaRPr/>
          </a:p>
        </p:txBody>
      </p:sp>
      <p:pic>
        <p:nvPicPr>
          <p:cNvPr id="1347" name="Google Shape;1347;p220"/>
          <p:cNvPicPr preferRelativeResize="0"/>
          <p:nvPr/>
        </p:nvPicPr>
        <p:blipFill>
          <a:blip r:embed="rId3">
            <a:alphaModFix/>
          </a:blip>
          <a:stretch>
            <a:fillRect/>
          </a:stretch>
        </p:blipFill>
        <p:spPr>
          <a:xfrm>
            <a:off x="751347" y="1152475"/>
            <a:ext cx="6284576" cy="37460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p2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Extending Thread Class</a:t>
            </a:r>
            <a:endParaRPr/>
          </a:p>
        </p:txBody>
      </p:sp>
      <p:sp>
        <p:nvSpPr>
          <p:cNvPr id="1353" name="Google Shape;1353;p2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54" name="Google Shape;1354;p221"/>
          <p:cNvPicPr preferRelativeResize="0"/>
          <p:nvPr/>
        </p:nvPicPr>
        <p:blipFill>
          <a:blip r:embed="rId3">
            <a:alphaModFix/>
          </a:blip>
          <a:stretch>
            <a:fillRect/>
          </a:stretch>
        </p:blipFill>
        <p:spPr>
          <a:xfrm>
            <a:off x="377400" y="1289600"/>
            <a:ext cx="6871998" cy="3714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800"/>
              </a:spcBef>
              <a:spcAft>
                <a:spcPts val="0"/>
              </a:spcAft>
              <a:buClr>
                <a:schemeClr val="dk1"/>
              </a:buClr>
              <a:buSzPct val="33333"/>
              <a:buFont typeface="Arial"/>
              <a:buNone/>
            </a:pPr>
            <a:r>
              <a:rPr lang="en" sz="3300">
                <a:highlight>
                  <a:srgbClr val="FFFFFF"/>
                </a:highlight>
                <a:latin typeface="Times New Roman"/>
                <a:ea typeface="Times New Roman"/>
                <a:cs typeface="Times New Roman"/>
                <a:sym typeface="Times New Roman"/>
              </a:rPr>
              <a:t>Assignment Operators</a:t>
            </a:r>
            <a:endParaRPr sz="3300">
              <a:highlight>
                <a:srgbClr val="FFFFFF"/>
              </a:highlight>
              <a:latin typeface="Times New Roman"/>
              <a:ea typeface="Times New Roman"/>
              <a:cs typeface="Times New Roman"/>
              <a:sym typeface="Times New Roman"/>
            </a:endParaRPr>
          </a:p>
          <a:p>
            <a:pPr marL="0" lvl="0" indent="0" algn="l" rtl="0">
              <a:spcBef>
                <a:spcPts val="800"/>
              </a:spcBef>
              <a:spcAft>
                <a:spcPts val="0"/>
              </a:spcAft>
              <a:buNone/>
            </a:pPr>
            <a:endParaRPr/>
          </a:p>
        </p:txBody>
      </p:sp>
      <p:sp>
        <p:nvSpPr>
          <p:cNvPr id="182" name="Google Shape;182;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  -=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2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800"/>
              </a:spcAft>
              <a:buNone/>
            </a:pPr>
            <a:r>
              <a:rPr lang="en" sz="1700" b="1">
                <a:highlight>
                  <a:srgbClr val="FFFFFF"/>
                </a:highlight>
              </a:rPr>
              <a:t>Sleeping Threads</a:t>
            </a:r>
            <a:endParaRPr/>
          </a:p>
        </p:txBody>
      </p:sp>
      <p:sp>
        <p:nvSpPr>
          <p:cNvPr id="1360" name="Google Shape;1360;p2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61" name="Google Shape;1361;p222"/>
          <p:cNvPicPr preferRelativeResize="0"/>
          <p:nvPr/>
        </p:nvPicPr>
        <p:blipFill>
          <a:blip r:embed="rId3">
            <a:alphaModFix/>
          </a:blip>
          <a:stretch>
            <a:fillRect/>
          </a:stretch>
        </p:blipFill>
        <p:spPr>
          <a:xfrm>
            <a:off x="424275" y="1239025"/>
            <a:ext cx="5476174" cy="3572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800"/>
              </a:spcBef>
              <a:spcAft>
                <a:spcPts val="0"/>
              </a:spcAft>
              <a:buClr>
                <a:schemeClr val="dk1"/>
              </a:buClr>
              <a:buSzPct val="45833"/>
              <a:buFont typeface="Arial"/>
              <a:buNone/>
            </a:pPr>
            <a:r>
              <a:rPr lang="en" sz="2400">
                <a:highlight>
                  <a:srgbClr val="FFFFFF"/>
                </a:highlight>
              </a:rPr>
              <a:t> </a:t>
            </a:r>
            <a:r>
              <a:rPr lang="en" sz="3300">
                <a:highlight>
                  <a:srgbClr val="FFFFFF"/>
                </a:highlight>
                <a:latin typeface="Times New Roman"/>
                <a:ea typeface="Times New Roman"/>
                <a:cs typeface="Times New Roman"/>
                <a:sym typeface="Times New Roman"/>
              </a:rPr>
              <a:t>Comparison Operators</a:t>
            </a:r>
            <a:endParaRPr sz="3300">
              <a:highlight>
                <a:srgbClr val="FFFFFF"/>
              </a:highlight>
              <a:latin typeface="Times New Roman"/>
              <a:ea typeface="Times New Roman"/>
              <a:cs typeface="Times New Roman"/>
              <a:sym typeface="Times New Roman"/>
            </a:endParaRPr>
          </a:p>
          <a:p>
            <a:pPr marL="0" lvl="0" indent="0" algn="l" rtl="0">
              <a:spcBef>
                <a:spcPts val="800"/>
              </a:spcBef>
              <a:spcAft>
                <a:spcPts val="0"/>
              </a:spcAft>
              <a:buNone/>
            </a:pPr>
            <a:endParaRPr/>
          </a:p>
        </p:txBody>
      </p:sp>
      <p:sp>
        <p:nvSpPr>
          <p:cNvPr id="188" name="Google Shape;188;p34"/>
          <p:cNvSpPr txBox="1">
            <a:spLocks noGrp="1"/>
          </p:cNvSpPr>
          <p:nvPr>
            <p:ph type="body" idx="1"/>
          </p:nvPr>
        </p:nvSpPr>
        <p:spPr>
          <a:xfrm>
            <a:off x="271750" y="11026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endParaRPr/>
          </a:p>
          <a:p>
            <a:pPr marL="0" lvl="0" indent="0" algn="l" rtl="0">
              <a:spcBef>
                <a:spcPts val="1200"/>
              </a:spcBef>
              <a:spcAft>
                <a:spcPts val="0"/>
              </a:spcAft>
              <a:buNone/>
            </a:pPr>
            <a:r>
              <a:rPr lang="en"/>
              <a:t>!=</a:t>
            </a:r>
            <a:endParaRPr/>
          </a:p>
          <a:p>
            <a:pPr marL="0" lvl="0" indent="0" algn="l" rtl="0">
              <a:spcBef>
                <a:spcPts val="1200"/>
              </a:spcBef>
              <a:spcAft>
                <a:spcPts val="0"/>
              </a:spcAft>
              <a:buNone/>
            </a:pPr>
            <a:r>
              <a:rPr lang="en"/>
              <a:t>&lt;</a:t>
            </a:r>
            <a:endParaRPr/>
          </a:p>
          <a:p>
            <a:pPr marL="0" lvl="0" indent="0" algn="l" rtl="0">
              <a:spcBef>
                <a:spcPts val="1200"/>
              </a:spcBef>
              <a:spcAft>
                <a:spcPts val="0"/>
              </a:spcAft>
              <a:buNone/>
            </a:pPr>
            <a:r>
              <a:rPr lang="en"/>
              <a:t>&gt;</a:t>
            </a:r>
            <a:endParaRPr/>
          </a:p>
          <a:p>
            <a:pPr marL="0" lvl="0" indent="0" algn="l" rtl="0">
              <a:spcBef>
                <a:spcPts val="1200"/>
              </a:spcBef>
              <a:spcAft>
                <a:spcPts val="0"/>
              </a:spcAft>
              <a:buNone/>
            </a:pPr>
            <a:r>
              <a:rPr lang="en"/>
              <a:t>&gt;=</a:t>
            </a:r>
            <a:endParaRPr/>
          </a:p>
          <a:p>
            <a:pPr marL="0" lvl="0" indent="0" algn="l" rtl="0">
              <a:spcBef>
                <a:spcPts val="1200"/>
              </a:spcBef>
              <a:spcAft>
                <a:spcPts val="0"/>
              </a:spcAft>
              <a:buNone/>
            </a:pPr>
            <a:r>
              <a:rPr lang="en"/>
              <a:t>&lt;=</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800"/>
              </a:spcBef>
              <a:spcAft>
                <a:spcPts val="0"/>
              </a:spcAft>
              <a:buClr>
                <a:schemeClr val="dk1"/>
              </a:buClr>
              <a:buSzPct val="27500"/>
              <a:buFont typeface="Arial"/>
              <a:buNone/>
            </a:pPr>
            <a:r>
              <a:rPr lang="en" sz="4000">
                <a:highlight>
                  <a:srgbClr val="FFFFFF"/>
                </a:highlight>
              </a:rPr>
              <a:t>Logical Operators</a:t>
            </a:r>
            <a:endParaRPr sz="4000">
              <a:highlight>
                <a:srgbClr val="FFFFFF"/>
              </a:highlight>
            </a:endParaRPr>
          </a:p>
          <a:p>
            <a:pPr marL="0" lvl="0" indent="0" algn="l" rtl="0">
              <a:spcBef>
                <a:spcPts val="800"/>
              </a:spcBef>
              <a:spcAft>
                <a:spcPts val="0"/>
              </a:spcAft>
              <a:buNone/>
            </a:pPr>
            <a:endParaRPr/>
          </a:p>
        </p:txBody>
      </p:sp>
      <p:sp>
        <p:nvSpPr>
          <p:cNvPr id="194" name="Google Shape;194;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&amp;&amp;, ||,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a:t>
            </a:r>
            <a:endParaRPr/>
          </a:p>
        </p:txBody>
      </p:sp>
      <p:sp>
        <p:nvSpPr>
          <p:cNvPr id="200" name="Google Shape;200;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Decision Making statements </a:t>
            </a:r>
            <a:endParaRPr/>
          </a:p>
          <a:p>
            <a:pPr marL="457200" lvl="0" indent="-334327" algn="l" rtl="0">
              <a:spcBef>
                <a:spcPts val="1200"/>
              </a:spcBef>
              <a:spcAft>
                <a:spcPts val="0"/>
              </a:spcAft>
              <a:buSzPct val="100000"/>
              <a:buAutoNum type="arabicPeriod"/>
            </a:pPr>
            <a:r>
              <a:rPr lang="en"/>
              <a:t>If statements </a:t>
            </a:r>
            <a:endParaRPr/>
          </a:p>
          <a:p>
            <a:pPr marL="457200" lvl="0" indent="-334327" algn="l" rtl="0">
              <a:spcBef>
                <a:spcPts val="0"/>
              </a:spcBef>
              <a:spcAft>
                <a:spcPts val="0"/>
              </a:spcAft>
              <a:buSzPct val="100000"/>
              <a:buAutoNum type="arabicPeriod"/>
            </a:pPr>
            <a:r>
              <a:rPr lang="en"/>
              <a:t>Switch statements</a:t>
            </a:r>
            <a:endParaRPr/>
          </a:p>
          <a:p>
            <a:pPr marL="0" lvl="0" indent="0" algn="l" rtl="0">
              <a:spcBef>
                <a:spcPts val="1200"/>
              </a:spcBef>
              <a:spcAft>
                <a:spcPts val="0"/>
              </a:spcAft>
              <a:buNone/>
            </a:pPr>
            <a:r>
              <a:rPr lang="en"/>
              <a:t>Loop statements</a:t>
            </a:r>
            <a:endParaRPr/>
          </a:p>
          <a:p>
            <a:pPr marL="457200" lvl="0" indent="-334327" algn="l" rtl="0">
              <a:spcBef>
                <a:spcPts val="1200"/>
              </a:spcBef>
              <a:spcAft>
                <a:spcPts val="0"/>
              </a:spcAft>
              <a:buSzPct val="100000"/>
              <a:buAutoNum type="arabicPeriod"/>
            </a:pPr>
            <a:r>
              <a:rPr lang="en"/>
              <a:t>Do while loop</a:t>
            </a:r>
            <a:endParaRPr/>
          </a:p>
          <a:p>
            <a:pPr marL="457200" lvl="0" indent="-334327" algn="l" rtl="0">
              <a:spcBef>
                <a:spcPts val="0"/>
              </a:spcBef>
              <a:spcAft>
                <a:spcPts val="0"/>
              </a:spcAft>
              <a:buSzPct val="100000"/>
              <a:buAutoNum type="arabicPeriod"/>
            </a:pPr>
            <a:r>
              <a:rPr lang="en"/>
              <a:t>While loop </a:t>
            </a:r>
            <a:endParaRPr/>
          </a:p>
          <a:p>
            <a:pPr marL="457200" lvl="0" indent="-334327" algn="l" rtl="0">
              <a:spcBef>
                <a:spcPts val="0"/>
              </a:spcBef>
              <a:spcAft>
                <a:spcPts val="0"/>
              </a:spcAft>
              <a:buSzPct val="100000"/>
              <a:buAutoNum type="arabicPeriod"/>
            </a:pPr>
            <a:r>
              <a:rPr lang="en"/>
              <a:t>For loop </a:t>
            </a:r>
            <a:endParaRPr/>
          </a:p>
          <a:p>
            <a:pPr marL="457200" lvl="0" indent="-334327" algn="l" rtl="0">
              <a:spcBef>
                <a:spcPts val="0"/>
              </a:spcBef>
              <a:spcAft>
                <a:spcPts val="0"/>
              </a:spcAft>
              <a:buSzPct val="100000"/>
              <a:buAutoNum type="arabicPeriod"/>
            </a:pPr>
            <a:r>
              <a:rPr lang="en"/>
              <a:t>For-each loop (Later)</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Ternary Operator 	</a:t>
            </a:r>
            <a:endParaRPr/>
          </a:p>
          <a:p>
            <a:pPr marL="0" lvl="0" indent="0" algn="l" rtl="0">
              <a:spcBef>
                <a:spcPts val="0"/>
              </a:spcBef>
              <a:spcAft>
                <a:spcPts val="0"/>
              </a:spcAft>
              <a:buNone/>
            </a:pPr>
            <a:endParaRPr/>
          </a:p>
        </p:txBody>
      </p:sp>
      <p:sp>
        <p:nvSpPr>
          <p:cNvPr id="206" name="Google Shape;206;p37"/>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a:t>Variable = condition? statement1:statement2;</a:t>
            </a:r>
            <a:endParaRPr/>
          </a:p>
          <a:p>
            <a:pPr marL="457200" lvl="0" indent="0" algn="l" rtl="0">
              <a:spcBef>
                <a:spcPts val="1200"/>
              </a:spcBef>
              <a:spcAft>
                <a:spcPts val="0"/>
              </a:spcAft>
              <a:buNone/>
            </a:pPr>
            <a:endParaRPr/>
          </a:p>
          <a:p>
            <a:pPr marL="457200" lvl="0" indent="0" algn="l" rtl="0">
              <a:spcBef>
                <a:spcPts val="1200"/>
              </a:spcBef>
              <a:spcAft>
                <a:spcPts val="0"/>
              </a:spcAft>
              <a:buClr>
                <a:schemeClr val="dk1"/>
              </a:buClr>
              <a:buSzPts val="1100"/>
              <a:buFont typeface="Arial"/>
              <a:buNone/>
            </a:pPr>
            <a:r>
              <a:rPr lang="en" sz="1650">
                <a:solidFill>
                  <a:schemeClr val="dk1"/>
                </a:solidFill>
                <a:highlight>
                  <a:srgbClr val="FFFFFF"/>
                </a:highlight>
                <a:latin typeface="Courier New"/>
                <a:ea typeface="Courier New"/>
                <a:cs typeface="Courier New"/>
                <a:sym typeface="Courier New"/>
              </a:rPr>
              <a:t>String result </a:t>
            </a:r>
            <a:r>
              <a:rPr lang="en" sz="1650">
                <a:solidFill>
                  <a:srgbClr val="080808"/>
                </a:solidFill>
                <a:highlight>
                  <a:srgbClr val="FFFFFF"/>
                </a:highlight>
                <a:latin typeface="Courier New"/>
                <a:ea typeface="Courier New"/>
                <a:cs typeface="Courier New"/>
                <a:sym typeface="Courier New"/>
              </a:rPr>
              <a:t>= ((</a:t>
            </a:r>
            <a:r>
              <a:rPr lang="en" sz="1650">
                <a:solidFill>
                  <a:schemeClr val="dk1"/>
                </a:solidFill>
                <a:highlight>
                  <a:srgbClr val="FFFFFF"/>
                </a:highlight>
                <a:latin typeface="Courier New"/>
                <a:ea typeface="Courier New"/>
                <a:cs typeface="Courier New"/>
                <a:sym typeface="Courier New"/>
              </a:rPr>
              <a:t>number</a:t>
            </a:r>
            <a:r>
              <a:rPr lang="en" sz="1650">
                <a:solidFill>
                  <a:srgbClr val="080808"/>
                </a:solidFill>
                <a:highlight>
                  <a:srgbClr val="FFFFFF"/>
                </a:highlight>
                <a:latin typeface="Courier New"/>
                <a:ea typeface="Courier New"/>
                <a:cs typeface="Courier New"/>
                <a:sym typeface="Courier New"/>
              </a:rPr>
              <a:t>%</a:t>
            </a:r>
            <a:r>
              <a:rPr lang="en" sz="1650">
                <a:solidFill>
                  <a:srgbClr val="1750EB"/>
                </a:solidFill>
                <a:highlight>
                  <a:srgbClr val="FFFFFF"/>
                </a:highlight>
                <a:latin typeface="Courier New"/>
                <a:ea typeface="Courier New"/>
                <a:cs typeface="Courier New"/>
                <a:sym typeface="Courier New"/>
              </a:rPr>
              <a:t>2 </a:t>
            </a:r>
            <a:r>
              <a:rPr lang="en" sz="1650">
                <a:solidFill>
                  <a:srgbClr val="080808"/>
                </a:solidFill>
                <a:highlight>
                  <a:srgbClr val="FFFFFF"/>
                </a:highlight>
                <a:latin typeface="Courier New"/>
                <a:ea typeface="Courier New"/>
                <a:cs typeface="Courier New"/>
                <a:sym typeface="Courier New"/>
              </a:rPr>
              <a:t>==</a:t>
            </a:r>
            <a:r>
              <a:rPr lang="en" sz="1650">
                <a:solidFill>
                  <a:srgbClr val="1750EB"/>
                </a:solidFill>
                <a:highlight>
                  <a:srgbClr val="FFFFFF"/>
                </a:highlight>
                <a:latin typeface="Courier New"/>
                <a:ea typeface="Courier New"/>
                <a:cs typeface="Courier New"/>
                <a:sym typeface="Courier New"/>
              </a:rPr>
              <a:t>0</a:t>
            </a:r>
            <a:r>
              <a:rPr lang="en" sz="1650">
                <a:solidFill>
                  <a:srgbClr val="080808"/>
                </a:solidFill>
                <a:highlight>
                  <a:srgbClr val="FFFFFF"/>
                </a:highlight>
                <a:latin typeface="Courier New"/>
                <a:ea typeface="Courier New"/>
                <a:cs typeface="Courier New"/>
                <a:sym typeface="Courier New"/>
              </a:rPr>
              <a:t>))? </a:t>
            </a:r>
            <a:r>
              <a:rPr lang="en" sz="1650">
                <a:solidFill>
                  <a:srgbClr val="067D17"/>
                </a:solidFill>
                <a:highlight>
                  <a:srgbClr val="FFFFFF"/>
                </a:highlight>
                <a:latin typeface="Courier New"/>
                <a:ea typeface="Courier New"/>
                <a:cs typeface="Courier New"/>
                <a:sym typeface="Courier New"/>
              </a:rPr>
              <a:t>"even"</a:t>
            </a:r>
            <a:r>
              <a:rPr lang="en" sz="1650">
                <a:solidFill>
                  <a:srgbClr val="080808"/>
                </a:solidFill>
                <a:highlight>
                  <a:srgbClr val="FFFFFF"/>
                </a:highlight>
                <a:latin typeface="Courier New"/>
                <a:ea typeface="Courier New"/>
                <a:cs typeface="Courier New"/>
                <a:sym typeface="Courier New"/>
              </a:rPr>
              <a:t>:</a:t>
            </a:r>
            <a:r>
              <a:rPr lang="en" sz="1650">
                <a:solidFill>
                  <a:srgbClr val="067D17"/>
                </a:solidFill>
                <a:highlight>
                  <a:srgbClr val="FFFFFF"/>
                </a:highlight>
                <a:latin typeface="Courier New"/>
                <a:ea typeface="Courier New"/>
                <a:cs typeface="Courier New"/>
                <a:sym typeface="Courier New"/>
              </a:rPr>
              <a:t>"odd"</a:t>
            </a:r>
            <a:r>
              <a:rPr lang="en" sz="1650">
                <a:solidFill>
                  <a:srgbClr val="080808"/>
                </a:solidFill>
                <a:highlight>
                  <a:srgbClr val="FFFFFF"/>
                </a:highlight>
                <a:latin typeface="Courier New"/>
                <a:ea typeface="Courier New"/>
                <a:cs typeface="Courier New"/>
                <a:sym typeface="Courier New"/>
              </a:rPr>
              <a:t>;</a:t>
            </a:r>
            <a:endParaRPr sz="1650">
              <a:solidFill>
                <a:srgbClr val="080808"/>
              </a:solidFill>
              <a:highlight>
                <a:srgbClr val="FFFFFF"/>
              </a:highlight>
              <a:latin typeface="Courier New"/>
              <a:ea typeface="Courier New"/>
              <a:cs typeface="Courier New"/>
              <a:sym typeface="Courier New"/>
            </a:endParaRPr>
          </a:p>
          <a:p>
            <a:pPr marL="457200" lvl="0" indent="0" algn="l" rtl="0">
              <a:spcBef>
                <a:spcPts val="1200"/>
              </a:spcBef>
              <a:spcAft>
                <a:spcPts val="0"/>
              </a:spcAft>
              <a:buClr>
                <a:schemeClr val="dk1"/>
              </a:buClr>
              <a:buSzPts val="1100"/>
              <a:buFont typeface="Arial"/>
              <a:buNone/>
            </a:pPr>
            <a:r>
              <a:rPr lang="en" sz="1650">
                <a:solidFill>
                  <a:schemeClr val="dk1"/>
                </a:solidFill>
                <a:highlight>
                  <a:srgbClr val="FFFFFF"/>
                </a:highlight>
                <a:latin typeface="Courier New"/>
                <a:ea typeface="Courier New"/>
                <a:cs typeface="Courier New"/>
                <a:sym typeface="Courier New"/>
              </a:rPr>
              <a:t>System</a:t>
            </a:r>
            <a:r>
              <a:rPr lang="en" sz="1650">
                <a:solidFill>
                  <a:srgbClr val="080808"/>
                </a:solidFill>
                <a:highlight>
                  <a:srgbClr val="FFFFFF"/>
                </a:highlight>
                <a:latin typeface="Courier New"/>
                <a:ea typeface="Courier New"/>
                <a:cs typeface="Courier New"/>
                <a:sym typeface="Courier New"/>
              </a:rPr>
              <a:t>.</a:t>
            </a:r>
            <a:r>
              <a:rPr lang="en" sz="1650" i="1">
                <a:solidFill>
                  <a:srgbClr val="871094"/>
                </a:solidFill>
                <a:highlight>
                  <a:srgbClr val="FFFFFF"/>
                </a:highlight>
                <a:latin typeface="Courier New"/>
                <a:ea typeface="Courier New"/>
                <a:cs typeface="Courier New"/>
                <a:sym typeface="Courier New"/>
              </a:rPr>
              <a:t>out</a:t>
            </a:r>
            <a:r>
              <a:rPr lang="en" sz="1650">
                <a:solidFill>
                  <a:srgbClr val="080808"/>
                </a:solidFill>
                <a:highlight>
                  <a:srgbClr val="FFFFFF"/>
                </a:highlight>
                <a:latin typeface="Courier New"/>
                <a:ea typeface="Courier New"/>
                <a:cs typeface="Courier New"/>
                <a:sym typeface="Courier New"/>
              </a:rPr>
              <a:t>.println(</a:t>
            </a:r>
            <a:r>
              <a:rPr lang="en" sz="1650">
                <a:solidFill>
                  <a:schemeClr val="dk1"/>
                </a:solidFill>
                <a:highlight>
                  <a:srgbClr val="FFFFFF"/>
                </a:highlight>
                <a:latin typeface="Courier New"/>
                <a:ea typeface="Courier New"/>
                <a:cs typeface="Courier New"/>
                <a:sym typeface="Courier New"/>
              </a:rPr>
              <a:t>result</a:t>
            </a:r>
            <a:r>
              <a:rPr lang="en" sz="1650">
                <a:solidFill>
                  <a:srgbClr val="080808"/>
                </a:solidFill>
                <a:highlight>
                  <a:srgbClr val="FFFFFF"/>
                </a:highlight>
                <a:latin typeface="Courier New"/>
                <a:ea typeface="Courier New"/>
                <a:cs typeface="Courier New"/>
                <a:sym typeface="Courier New"/>
              </a:rPr>
              <a:t>);</a:t>
            </a:r>
            <a:endParaRPr sz="1650">
              <a:solidFill>
                <a:srgbClr val="080808"/>
              </a:solidFill>
              <a:highlight>
                <a:srgbClr val="FFFFFF"/>
              </a:highlight>
              <a:latin typeface="Courier New"/>
              <a:ea typeface="Courier New"/>
              <a:cs typeface="Courier New"/>
              <a:sym typeface="Courier New"/>
            </a:endParaRPr>
          </a:p>
          <a:p>
            <a:pPr marL="457200" lvl="0" indent="0" algn="l" rtl="0">
              <a:spcBef>
                <a:spcPts val="1200"/>
              </a:spcBef>
              <a:spcAft>
                <a:spcPts val="12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Next…</a:t>
            </a:r>
            <a:endParaRPr/>
          </a:p>
        </p:txBody>
      </p:sp>
      <p:sp>
        <p:nvSpPr>
          <p:cNvPr id="212" name="Google Shape;212;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a:t>Jump Statements</a:t>
            </a:r>
            <a:endParaRPr/>
          </a:p>
          <a:p>
            <a:pPr marL="457200" lvl="0" indent="-342900" algn="l" rtl="0">
              <a:spcBef>
                <a:spcPts val="1200"/>
              </a:spcBef>
              <a:spcAft>
                <a:spcPts val="0"/>
              </a:spcAft>
              <a:buSzPts val="1800"/>
              <a:buAutoNum type="arabicPeriod"/>
            </a:pPr>
            <a:r>
              <a:rPr lang="en"/>
              <a:t>Break</a:t>
            </a:r>
            <a:endParaRPr/>
          </a:p>
          <a:p>
            <a:pPr marL="457200" lvl="0" indent="-342900" algn="l" rtl="0">
              <a:spcBef>
                <a:spcPts val="0"/>
              </a:spcBef>
              <a:spcAft>
                <a:spcPts val="0"/>
              </a:spcAft>
              <a:buSzPts val="1800"/>
              <a:buAutoNum type="arabicPeriod"/>
            </a:pPr>
            <a:r>
              <a:rPr lang="en"/>
              <a:t>Continue</a:t>
            </a:r>
            <a:endParaRPr/>
          </a:p>
          <a:p>
            <a:pPr marL="914400" lvl="0" indent="0" algn="l" rtl="0">
              <a:spcBef>
                <a:spcPts val="1200"/>
              </a:spcBef>
              <a:spcAft>
                <a:spcPts val="0"/>
              </a:spcAft>
              <a:buNone/>
            </a:pPr>
            <a:endParaRPr/>
          </a:p>
          <a:p>
            <a:pPr marL="457200" lvl="0" indent="0" algn="l" rtl="0">
              <a:spcBef>
                <a:spcPts val="1200"/>
              </a:spcBef>
              <a:spcAft>
                <a:spcPts val="120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	</a:t>
            </a:r>
            <a:endParaRPr/>
          </a:p>
        </p:txBody>
      </p:sp>
      <p:sp>
        <p:nvSpPr>
          <p:cNvPr id="218" name="Google Shape;218;p39"/>
          <p:cNvSpPr txBox="1">
            <a:spLocks noGrp="1"/>
          </p:cNvSpPr>
          <p:nvPr>
            <p:ph type="body" idx="1"/>
          </p:nvPr>
        </p:nvSpPr>
        <p:spPr>
          <a:xfrm>
            <a:off x="360225" y="1133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374151"/>
                </a:solidFill>
                <a:latin typeface="Roboto"/>
                <a:ea typeface="Roboto"/>
                <a:cs typeface="Roboto"/>
                <a:sym typeface="Roboto"/>
              </a:rPr>
              <a:t>Write a Java program to calculate grades based on marks. If the mark is 90 or above, the grade is 'A'. If it's between 80 and 89, the grade is 'B'. For marks between 70 and 79, the grade is 'C'. If the mark is between 60 and 69, the grade is 'D'. Below 60, it's 'F'.</a:t>
            </a:r>
            <a:endParaRPr sz="1200">
              <a:solidFill>
                <a:srgbClr val="374151"/>
              </a:solidFill>
              <a:latin typeface="Roboto"/>
              <a:ea typeface="Roboto"/>
              <a:cs typeface="Roboto"/>
              <a:sym typeface="Roboto"/>
            </a:endParaRPr>
          </a:p>
          <a:p>
            <a:pPr marL="0" lvl="0" indent="0" algn="l" rtl="0">
              <a:spcBef>
                <a:spcPts val="1200"/>
              </a:spcBef>
              <a:spcAft>
                <a:spcPts val="0"/>
              </a:spcAft>
              <a:buNone/>
            </a:pPr>
            <a:endParaRPr sz="1200">
              <a:solidFill>
                <a:srgbClr val="374151"/>
              </a:solidFill>
              <a:latin typeface="Roboto"/>
              <a:ea typeface="Roboto"/>
              <a:cs typeface="Roboto"/>
              <a:sym typeface="Roboto"/>
            </a:endParaRPr>
          </a:p>
          <a:p>
            <a:pPr marL="0" lvl="0" indent="0" algn="l" rtl="0">
              <a:spcBef>
                <a:spcPts val="1200"/>
              </a:spcBef>
              <a:spcAft>
                <a:spcPts val="0"/>
              </a:spcAft>
              <a:buNone/>
            </a:pPr>
            <a:r>
              <a:rPr lang="en" sz="1200">
                <a:solidFill>
                  <a:srgbClr val="374151"/>
                </a:solidFill>
                <a:latin typeface="Roboto"/>
                <a:ea typeface="Roboto"/>
                <a:cs typeface="Roboto"/>
                <a:sym typeface="Roboto"/>
              </a:rPr>
              <a:t>Create a Java application that classifies age into categories. If the age is less than 13, print "Child". If it's between 13 and 19, print "Teenager". For ages between 20 and 59, print "Adult". If the age is 60 or above, print "Senior".</a:t>
            </a:r>
            <a:endParaRPr sz="1200">
              <a:solidFill>
                <a:srgbClr val="374151"/>
              </a:solidFill>
              <a:latin typeface="Roboto"/>
              <a:ea typeface="Roboto"/>
              <a:cs typeface="Roboto"/>
              <a:sym typeface="Roboto"/>
            </a:endParaRPr>
          </a:p>
          <a:p>
            <a:pPr marL="0" lvl="0" indent="0" algn="l" rtl="0">
              <a:spcBef>
                <a:spcPts val="1200"/>
              </a:spcBef>
              <a:spcAft>
                <a:spcPts val="0"/>
              </a:spcAft>
              <a:buNone/>
            </a:pPr>
            <a:endParaRPr sz="1200">
              <a:solidFill>
                <a:srgbClr val="374151"/>
              </a:solidFill>
              <a:latin typeface="Roboto"/>
              <a:ea typeface="Roboto"/>
              <a:cs typeface="Roboto"/>
              <a:sym typeface="Roboto"/>
            </a:endParaRPr>
          </a:p>
          <a:p>
            <a:pPr marL="0" lvl="0" indent="0" algn="l" rtl="0">
              <a:spcBef>
                <a:spcPts val="1200"/>
              </a:spcBef>
              <a:spcAft>
                <a:spcPts val="1200"/>
              </a:spcAft>
              <a:buNone/>
            </a:pPr>
            <a:r>
              <a:rPr lang="en" sz="1200">
                <a:solidFill>
                  <a:srgbClr val="374151"/>
                </a:solidFill>
                <a:latin typeface="Roboto"/>
                <a:ea typeface="Roboto"/>
                <a:cs typeface="Roboto"/>
                <a:sym typeface="Roboto"/>
              </a:rPr>
              <a:t>In a theater, the ticket price varies based on the day of the week. Write a Java program that takes the day of the week as input and prints the ticket price. Weekdays have a price of $10, Saturday is $15, and Sunday is $12.</a:t>
            </a:r>
            <a:endParaRPr sz="1200">
              <a:solidFill>
                <a:srgbClr val="37415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Input in java using Scanner class 	</a:t>
            </a:r>
            <a:endParaRPr/>
          </a:p>
          <a:p>
            <a:pPr marL="0" lvl="0" indent="0" algn="l" rtl="0">
              <a:spcBef>
                <a:spcPts val="0"/>
              </a:spcBef>
              <a:spcAft>
                <a:spcPts val="0"/>
              </a:spcAft>
              <a:buNone/>
            </a:pPr>
            <a:endParaRPr/>
          </a:p>
        </p:txBody>
      </p:sp>
      <p:sp>
        <p:nvSpPr>
          <p:cNvPr id="224" name="Google Shape;224;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a:t>Create object of Scanner class </a:t>
            </a:r>
            <a:endParaRPr/>
          </a:p>
          <a:p>
            <a:pPr marL="457200" lvl="0" indent="0" algn="l" rtl="0">
              <a:spcBef>
                <a:spcPts val="1200"/>
              </a:spcBef>
              <a:spcAft>
                <a:spcPts val="0"/>
              </a:spcAft>
              <a:buNone/>
            </a:pPr>
            <a:r>
              <a:rPr lang="en" b="1">
                <a:solidFill>
                  <a:srgbClr val="0000FF"/>
                </a:solidFill>
              </a:rPr>
              <a:t>Import</a:t>
            </a:r>
            <a:r>
              <a:rPr lang="en" b="1"/>
              <a:t> java.util.Scanner;</a:t>
            </a:r>
            <a:endParaRPr b="1"/>
          </a:p>
          <a:p>
            <a:pPr marL="457200" lvl="0" indent="0" algn="l" rtl="0">
              <a:spcBef>
                <a:spcPts val="1200"/>
              </a:spcBef>
              <a:spcAft>
                <a:spcPts val="0"/>
              </a:spcAft>
              <a:buNone/>
            </a:pPr>
            <a:endParaRPr b="1"/>
          </a:p>
          <a:p>
            <a:pPr marL="457200" lvl="0" indent="0" algn="l" rtl="0">
              <a:spcBef>
                <a:spcPts val="1200"/>
              </a:spcBef>
              <a:spcAft>
                <a:spcPts val="0"/>
              </a:spcAft>
              <a:buNone/>
            </a:pPr>
            <a:r>
              <a:rPr lang="en"/>
              <a:t>Scanner sc = new Scanner(System.in);</a:t>
            </a:r>
            <a:endParaRPr/>
          </a:p>
          <a:p>
            <a:pPr marL="457200" lvl="0" indent="0" algn="l" rtl="0">
              <a:spcBef>
                <a:spcPts val="1200"/>
              </a:spcBef>
              <a:spcAft>
                <a:spcPts val="0"/>
              </a:spcAft>
              <a:buNone/>
            </a:pPr>
            <a:endParaRPr/>
          </a:p>
          <a:p>
            <a:pPr marL="457200" lvl="0" indent="0" algn="l" rtl="0">
              <a:spcBef>
                <a:spcPts val="1200"/>
              </a:spcBef>
              <a:spcAft>
                <a:spcPts val="12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Nested Loops</a:t>
            </a:r>
            <a:endParaRPr/>
          </a:p>
        </p:txBody>
      </p:sp>
      <p:sp>
        <p:nvSpPr>
          <p:cNvPr id="230" name="Google Shape;230;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lnSpc>
                <a:spcPct val="158000"/>
              </a:lnSpc>
              <a:spcBef>
                <a:spcPts val="0"/>
              </a:spcBef>
              <a:spcAft>
                <a:spcPts val="0"/>
              </a:spcAft>
              <a:buNone/>
            </a:pPr>
            <a:endParaRPr sz="1300">
              <a:solidFill>
                <a:srgbClr val="273239"/>
              </a:solidFill>
              <a:highlight>
                <a:srgbClr val="FFFFFF"/>
              </a:highlight>
              <a:latin typeface="Nunito"/>
              <a:ea typeface="Nunito"/>
              <a:cs typeface="Nunito"/>
              <a:sym typeface="Nunito"/>
            </a:endParaRPr>
          </a:p>
          <a:p>
            <a:pPr marL="457200" lvl="0" indent="0" algn="l" rtl="0">
              <a:spcBef>
                <a:spcPts val="1800"/>
              </a:spcBef>
              <a:spcAft>
                <a:spcPts val="1200"/>
              </a:spcAft>
              <a:buNone/>
            </a:pPr>
            <a:endParaRPr/>
          </a:p>
        </p:txBody>
      </p:sp>
      <p:pic>
        <p:nvPicPr>
          <p:cNvPr id="231" name="Google Shape;231;p41" descr="Images"/>
          <p:cNvPicPr preferRelativeResize="0"/>
          <p:nvPr/>
        </p:nvPicPr>
        <p:blipFill>
          <a:blip r:embed="rId3">
            <a:alphaModFix/>
          </a:blip>
          <a:stretch>
            <a:fillRect/>
          </a:stretch>
        </p:blipFill>
        <p:spPr>
          <a:xfrm>
            <a:off x="1062475" y="1650900"/>
            <a:ext cx="4830725" cy="2693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632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latin typeface="Times New Roman"/>
                <a:ea typeface="Times New Roman"/>
                <a:cs typeface="Times New Roman"/>
                <a:sym typeface="Times New Roman"/>
              </a:rPr>
              <a:t>Contd..</a:t>
            </a:r>
            <a:endParaRPr sz="3600" b="1">
              <a:latin typeface="Times New Roman"/>
              <a:ea typeface="Times New Roman"/>
              <a:cs typeface="Times New Roman"/>
              <a:sym typeface="Times New Roman"/>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3375" algn="just" rtl="0">
              <a:spcBef>
                <a:spcPts val="0"/>
              </a:spcBef>
              <a:spcAft>
                <a:spcPts val="0"/>
              </a:spcAft>
              <a:buClr>
                <a:srgbClr val="333333"/>
              </a:buClr>
              <a:buSzPts val="1650"/>
              <a:buFont typeface="Roboto"/>
              <a:buChar char="●"/>
            </a:pPr>
            <a:r>
              <a:rPr lang="en" sz="1800" i="1">
                <a:solidFill>
                  <a:srgbClr val="333333"/>
                </a:solidFill>
                <a:highlight>
                  <a:schemeClr val="lt1"/>
                </a:highlight>
                <a:latin typeface="Times New Roman"/>
                <a:ea typeface="Times New Roman"/>
                <a:cs typeface="Times New Roman"/>
                <a:sym typeface="Times New Roman"/>
              </a:rPr>
              <a:t>James Gosling</a:t>
            </a:r>
            <a:r>
              <a:rPr lang="en" sz="1800">
                <a:solidFill>
                  <a:srgbClr val="333333"/>
                </a:solidFill>
                <a:highlight>
                  <a:schemeClr val="lt1"/>
                </a:highlight>
                <a:latin typeface="Times New Roman"/>
                <a:ea typeface="Times New Roman"/>
                <a:cs typeface="Times New Roman"/>
                <a:sym typeface="Times New Roman"/>
              </a:rPr>
              <a:t> is known as the father of Java. Before Java, its name was </a:t>
            </a:r>
            <a:r>
              <a:rPr lang="en" sz="1800" i="1">
                <a:solidFill>
                  <a:srgbClr val="333333"/>
                </a:solidFill>
                <a:highlight>
                  <a:schemeClr val="lt1"/>
                </a:highlight>
                <a:latin typeface="Times New Roman"/>
                <a:ea typeface="Times New Roman"/>
                <a:cs typeface="Times New Roman"/>
                <a:sym typeface="Times New Roman"/>
              </a:rPr>
              <a:t>Oak</a:t>
            </a:r>
            <a:r>
              <a:rPr lang="en" sz="1800">
                <a:solidFill>
                  <a:srgbClr val="333333"/>
                </a:solidFill>
                <a:highlight>
                  <a:schemeClr val="lt1"/>
                </a:highlight>
                <a:latin typeface="Times New Roman"/>
                <a:ea typeface="Times New Roman"/>
                <a:cs typeface="Times New Roman"/>
                <a:sym typeface="Times New Roman"/>
              </a:rPr>
              <a:t>. Since Oak was already a registered company, so James Gosling and his team changed the name from Oak to Java</a:t>
            </a:r>
            <a:r>
              <a:rPr lang="en" sz="1800">
                <a:solidFill>
                  <a:srgbClr val="333333"/>
                </a:solidFill>
                <a:highlight>
                  <a:schemeClr val="lt1"/>
                </a:highlight>
                <a:latin typeface="Roboto"/>
                <a:ea typeface="Roboto"/>
                <a:cs typeface="Roboto"/>
                <a:sym typeface="Roboto"/>
              </a:rPr>
              <a: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Classes and Objects</a:t>
            </a:r>
            <a:endParaRPr/>
          </a:p>
          <a:p>
            <a:pPr marL="0" lvl="0" indent="0" algn="l" rtl="0">
              <a:spcBef>
                <a:spcPts val="0"/>
              </a:spcBef>
              <a:spcAft>
                <a:spcPts val="0"/>
              </a:spcAft>
              <a:buNone/>
            </a:pPr>
            <a:endParaRPr/>
          </a:p>
        </p:txBody>
      </p:sp>
      <p:sp>
        <p:nvSpPr>
          <p:cNvPr id="237" name="Google Shape;237;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8000"/>
              </a:lnSpc>
              <a:spcBef>
                <a:spcPts val="0"/>
              </a:spcBef>
              <a:spcAft>
                <a:spcPts val="0"/>
              </a:spcAft>
              <a:buNone/>
            </a:pPr>
            <a:endParaRPr sz="1300">
              <a:solidFill>
                <a:srgbClr val="273239"/>
              </a:solidFill>
              <a:highlight>
                <a:srgbClr val="FFFFFF"/>
              </a:highlight>
              <a:latin typeface="Nunito"/>
              <a:ea typeface="Nunito"/>
              <a:cs typeface="Nunito"/>
              <a:sym typeface="Nunito"/>
            </a:endParaRPr>
          </a:p>
          <a:p>
            <a:pPr marL="0" lvl="0" indent="0" algn="just" rtl="0">
              <a:spcBef>
                <a:spcPts val="1800"/>
              </a:spcBef>
              <a:spcAft>
                <a:spcPts val="0"/>
              </a:spcAft>
              <a:buNone/>
            </a:pPr>
            <a:r>
              <a:rPr lang="en" sz="1600">
                <a:solidFill>
                  <a:srgbClr val="273239"/>
                </a:solidFill>
                <a:highlight>
                  <a:srgbClr val="FFFFFF"/>
                </a:highlight>
                <a:latin typeface="Nunito"/>
                <a:ea typeface="Nunito"/>
                <a:cs typeface="Nunito"/>
                <a:sym typeface="Nunito"/>
              </a:rPr>
              <a:t>A Class in Java can contain:</a:t>
            </a:r>
            <a:endParaRPr sz="1600">
              <a:solidFill>
                <a:srgbClr val="273239"/>
              </a:solidFill>
              <a:highlight>
                <a:srgbClr val="FFFFFF"/>
              </a:highlight>
              <a:latin typeface="Nunito"/>
              <a:ea typeface="Nunito"/>
              <a:cs typeface="Nunito"/>
              <a:sym typeface="Nunito"/>
            </a:endParaRPr>
          </a:p>
          <a:p>
            <a:pPr marL="685800" lvl="0" indent="-330200" algn="just" rtl="0">
              <a:lnSpc>
                <a:spcPct val="158000"/>
              </a:lnSpc>
              <a:spcBef>
                <a:spcPts val="800"/>
              </a:spcBef>
              <a:spcAft>
                <a:spcPts val="0"/>
              </a:spcAft>
              <a:buClr>
                <a:srgbClr val="273239"/>
              </a:buClr>
              <a:buSzPts val="1600"/>
              <a:buFont typeface="Nunito"/>
              <a:buChar char="●"/>
            </a:pPr>
            <a:r>
              <a:rPr lang="en" sz="1600">
                <a:solidFill>
                  <a:srgbClr val="273239"/>
                </a:solidFill>
                <a:highlight>
                  <a:srgbClr val="FFFFFF"/>
                </a:highlight>
                <a:latin typeface="Nunito"/>
                <a:ea typeface="Nunito"/>
                <a:cs typeface="Nunito"/>
                <a:sym typeface="Nunito"/>
              </a:rPr>
              <a:t>Data member</a:t>
            </a:r>
            <a:endParaRPr sz="1600">
              <a:solidFill>
                <a:srgbClr val="273239"/>
              </a:solidFill>
              <a:highlight>
                <a:srgbClr val="FFFFFF"/>
              </a:highlight>
              <a:latin typeface="Nunito"/>
              <a:ea typeface="Nunito"/>
              <a:cs typeface="Nunito"/>
              <a:sym typeface="Nunito"/>
            </a:endParaRPr>
          </a:p>
          <a:p>
            <a:pPr marL="685800" lvl="0" indent="-330200" algn="just" rtl="0">
              <a:lnSpc>
                <a:spcPct val="158000"/>
              </a:lnSpc>
              <a:spcBef>
                <a:spcPts val="0"/>
              </a:spcBef>
              <a:spcAft>
                <a:spcPts val="0"/>
              </a:spcAft>
              <a:buClr>
                <a:srgbClr val="273239"/>
              </a:buClr>
              <a:buSzPts val="1600"/>
              <a:buFont typeface="Nunito"/>
              <a:buChar char="●"/>
            </a:pPr>
            <a:r>
              <a:rPr lang="en" sz="1600">
                <a:solidFill>
                  <a:srgbClr val="273239"/>
                </a:solidFill>
                <a:highlight>
                  <a:srgbClr val="FFFFFF"/>
                </a:highlight>
                <a:latin typeface="Nunito"/>
                <a:ea typeface="Nunito"/>
                <a:cs typeface="Nunito"/>
                <a:sym typeface="Nunito"/>
              </a:rPr>
              <a:t>Method</a:t>
            </a:r>
            <a:endParaRPr sz="1600">
              <a:solidFill>
                <a:srgbClr val="273239"/>
              </a:solidFill>
              <a:highlight>
                <a:srgbClr val="FFFFFF"/>
              </a:highlight>
              <a:latin typeface="Nunito"/>
              <a:ea typeface="Nunito"/>
              <a:cs typeface="Nunito"/>
              <a:sym typeface="Nunito"/>
            </a:endParaRPr>
          </a:p>
          <a:p>
            <a:pPr marL="685800" lvl="0" indent="-330200" algn="just" rtl="0">
              <a:lnSpc>
                <a:spcPct val="158000"/>
              </a:lnSpc>
              <a:spcBef>
                <a:spcPts val="0"/>
              </a:spcBef>
              <a:spcAft>
                <a:spcPts val="0"/>
              </a:spcAft>
              <a:buClr>
                <a:srgbClr val="273239"/>
              </a:buClr>
              <a:buSzPts val="1600"/>
              <a:buFont typeface="Nunito"/>
              <a:buChar char="●"/>
            </a:pPr>
            <a:r>
              <a:rPr lang="en" sz="1600">
                <a:solidFill>
                  <a:srgbClr val="273239"/>
                </a:solidFill>
                <a:highlight>
                  <a:srgbClr val="FFFFFF"/>
                </a:highlight>
                <a:latin typeface="Nunito"/>
                <a:ea typeface="Nunito"/>
                <a:cs typeface="Nunito"/>
                <a:sym typeface="Nunito"/>
              </a:rPr>
              <a:t>Constructor</a:t>
            </a:r>
            <a:endParaRPr sz="1600">
              <a:solidFill>
                <a:srgbClr val="273239"/>
              </a:solidFill>
              <a:highlight>
                <a:srgbClr val="FFFFFF"/>
              </a:highlight>
              <a:latin typeface="Nunito"/>
              <a:ea typeface="Nunito"/>
              <a:cs typeface="Nunito"/>
              <a:sym typeface="Nunito"/>
            </a:endParaRPr>
          </a:p>
          <a:p>
            <a:pPr marL="685800" lvl="0" indent="-330200" algn="just" rtl="0">
              <a:lnSpc>
                <a:spcPct val="158000"/>
              </a:lnSpc>
              <a:spcBef>
                <a:spcPts val="0"/>
              </a:spcBef>
              <a:spcAft>
                <a:spcPts val="0"/>
              </a:spcAft>
              <a:buClr>
                <a:srgbClr val="273239"/>
              </a:buClr>
              <a:buSzPts val="1600"/>
              <a:buFont typeface="Nunito"/>
              <a:buChar char="●"/>
            </a:pPr>
            <a:r>
              <a:rPr lang="en" sz="1600">
                <a:solidFill>
                  <a:srgbClr val="273239"/>
                </a:solidFill>
                <a:highlight>
                  <a:srgbClr val="FFFFFF"/>
                </a:highlight>
                <a:latin typeface="Nunito"/>
                <a:ea typeface="Nunito"/>
                <a:cs typeface="Nunito"/>
                <a:sym typeface="Nunito"/>
              </a:rPr>
              <a:t>Nested Class</a:t>
            </a:r>
            <a:endParaRPr sz="1600">
              <a:solidFill>
                <a:srgbClr val="273239"/>
              </a:solidFill>
              <a:highlight>
                <a:srgbClr val="FFFFFF"/>
              </a:highlight>
              <a:latin typeface="Nunito"/>
              <a:ea typeface="Nunito"/>
              <a:cs typeface="Nunito"/>
              <a:sym typeface="Nunito"/>
            </a:endParaRPr>
          </a:p>
          <a:p>
            <a:pPr marL="685800" lvl="0" indent="-330200" algn="just" rtl="0">
              <a:lnSpc>
                <a:spcPct val="158000"/>
              </a:lnSpc>
              <a:spcBef>
                <a:spcPts val="0"/>
              </a:spcBef>
              <a:spcAft>
                <a:spcPts val="0"/>
              </a:spcAft>
              <a:buClr>
                <a:srgbClr val="273239"/>
              </a:buClr>
              <a:buSzPts val="1600"/>
              <a:buFont typeface="Nunito"/>
              <a:buChar char="●"/>
            </a:pPr>
            <a:r>
              <a:rPr lang="en" sz="1600">
                <a:solidFill>
                  <a:srgbClr val="273239"/>
                </a:solidFill>
                <a:highlight>
                  <a:srgbClr val="FFFFFF"/>
                </a:highlight>
                <a:latin typeface="Nunito"/>
                <a:ea typeface="Nunito"/>
                <a:cs typeface="Nunito"/>
                <a:sym typeface="Nunito"/>
              </a:rPr>
              <a:t>Interface</a:t>
            </a:r>
            <a:endParaRPr sz="1600">
              <a:solidFill>
                <a:srgbClr val="273239"/>
              </a:solidFill>
              <a:highlight>
                <a:srgbClr val="FFFFFF"/>
              </a:highlight>
              <a:latin typeface="Nunito"/>
              <a:ea typeface="Nunito"/>
              <a:cs typeface="Nunito"/>
              <a:sym typeface="Nunito"/>
            </a:endParaRPr>
          </a:p>
          <a:p>
            <a:pPr marL="457200" lvl="0" indent="0" algn="l" rtl="0">
              <a:spcBef>
                <a:spcPts val="1800"/>
              </a:spcBef>
              <a:spcAft>
                <a:spcPts val="120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 to Classes</a:t>
            </a:r>
            <a:endParaRPr/>
          </a:p>
        </p:txBody>
      </p:sp>
      <p:sp>
        <p:nvSpPr>
          <p:cNvPr id="243" name="Google Shape;243;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b="1">
                <a:solidFill>
                  <a:srgbClr val="374151"/>
                </a:solidFill>
                <a:highlight>
                  <a:srgbClr val="F9FAFB"/>
                </a:highlight>
              </a:rPr>
              <a:t>Classes</a:t>
            </a:r>
            <a:r>
              <a:rPr lang="en" sz="1500">
                <a:solidFill>
                  <a:srgbClr val="374151"/>
                </a:solidFill>
                <a:highlight>
                  <a:srgbClr val="F9FAFB"/>
                </a:highlight>
              </a:rPr>
              <a:t> are the building blocks of programs built using the object-oriented methodology. Such programs consist of </a:t>
            </a:r>
            <a:r>
              <a:rPr lang="en" sz="1500" i="1">
                <a:solidFill>
                  <a:srgbClr val="374151"/>
                </a:solidFill>
                <a:highlight>
                  <a:srgbClr val="F9FAFB"/>
                </a:highlight>
              </a:rPr>
              <a:t>independent self-managing modules and their interactions</a:t>
            </a:r>
            <a:endParaRPr sz="1500" i="1">
              <a:solidFill>
                <a:srgbClr val="374151"/>
              </a:solidFill>
              <a:highlight>
                <a:srgbClr val="F9FAFB"/>
              </a:highlight>
            </a:endParaRPr>
          </a:p>
          <a:p>
            <a:pPr marL="0" lvl="0" indent="0" algn="l" rtl="0">
              <a:spcBef>
                <a:spcPts val="1200"/>
              </a:spcBef>
              <a:spcAft>
                <a:spcPts val="0"/>
              </a:spcAft>
              <a:buNone/>
            </a:pPr>
            <a:r>
              <a:rPr lang="en" sz="1500">
                <a:solidFill>
                  <a:srgbClr val="374151"/>
                </a:solidFill>
                <a:highlight>
                  <a:srgbClr val="F9FAFB"/>
                </a:highlight>
              </a:rPr>
              <a:t>An </a:t>
            </a:r>
            <a:r>
              <a:rPr lang="en" sz="1500" b="1">
                <a:solidFill>
                  <a:srgbClr val="374151"/>
                </a:solidFill>
                <a:highlight>
                  <a:srgbClr val="F9FAFB"/>
                </a:highlight>
              </a:rPr>
              <a:t>object</a:t>
            </a:r>
            <a:r>
              <a:rPr lang="en" sz="1500">
                <a:solidFill>
                  <a:srgbClr val="374151"/>
                </a:solidFill>
                <a:highlight>
                  <a:srgbClr val="F9FAFB"/>
                </a:highlight>
              </a:rPr>
              <a:t> is an instance of a module, and a class is its definition.</a:t>
            </a:r>
            <a:endParaRPr sz="1500">
              <a:solidFill>
                <a:srgbClr val="374151"/>
              </a:solidFill>
              <a:highlight>
                <a:srgbClr val="F9FAFB"/>
              </a:highlight>
            </a:endParaRPr>
          </a:p>
          <a:p>
            <a:pPr marL="0" lvl="0" indent="0" algn="l" rtl="0">
              <a:spcBef>
                <a:spcPts val="1200"/>
              </a:spcBef>
              <a:spcAft>
                <a:spcPts val="0"/>
              </a:spcAft>
              <a:buNone/>
            </a:pPr>
            <a:endParaRPr sz="1500">
              <a:solidFill>
                <a:srgbClr val="374151"/>
              </a:solidFill>
              <a:highlight>
                <a:srgbClr val="F9FAFB"/>
              </a:highlight>
            </a:endParaRPr>
          </a:p>
          <a:p>
            <a:pPr marL="0" lvl="0" indent="0" algn="l" rtl="0">
              <a:spcBef>
                <a:spcPts val="1200"/>
              </a:spcBef>
              <a:spcAft>
                <a:spcPts val="1200"/>
              </a:spcAft>
              <a:buNone/>
            </a:pPr>
            <a:r>
              <a:rPr lang="en" sz="1400" b="1" i="1">
                <a:solidFill>
                  <a:srgbClr val="333333"/>
                </a:solidFill>
                <a:highlight>
                  <a:srgbClr val="FFFFFF"/>
                </a:highlight>
                <a:latin typeface="Roboto"/>
                <a:ea typeface="Roboto"/>
                <a:cs typeface="Roboto"/>
                <a:sym typeface="Roboto"/>
              </a:rPr>
              <a:t>Collection of objects</a:t>
            </a:r>
            <a:r>
              <a:rPr lang="en" sz="1400" b="1">
                <a:solidFill>
                  <a:srgbClr val="333333"/>
                </a:solidFill>
                <a:highlight>
                  <a:srgbClr val="FFFFFF"/>
                </a:highlight>
                <a:latin typeface="Roboto"/>
                <a:ea typeface="Roboto"/>
                <a:cs typeface="Roboto"/>
                <a:sym typeface="Roboto"/>
              </a:rPr>
              <a:t> is called class. It is a logical entity.</a:t>
            </a:r>
            <a:endParaRPr sz="1700" b="1">
              <a:solidFill>
                <a:srgbClr val="374151"/>
              </a:solidFill>
              <a:highlight>
                <a:srgbClr val="F9FAFB"/>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Objects </a:t>
            </a:r>
            <a:endParaRPr/>
          </a:p>
        </p:txBody>
      </p:sp>
      <p:sp>
        <p:nvSpPr>
          <p:cNvPr id="249" name="Google Shape;249;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rgbClr val="273239"/>
                </a:solidFill>
                <a:highlight>
                  <a:srgbClr val="FFFFFF"/>
                </a:highlight>
                <a:latin typeface="Nunito"/>
                <a:ea typeface="Nunito"/>
                <a:cs typeface="Nunito"/>
                <a:sym typeface="Nunito"/>
              </a:rPr>
              <a:t>Objects in Java</a:t>
            </a:r>
            <a:endParaRPr sz="2000" b="1">
              <a:solidFill>
                <a:srgbClr val="273239"/>
              </a:solidFill>
              <a:highlight>
                <a:srgbClr val="FFFFFF"/>
              </a:highlight>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 sz="1500">
                <a:solidFill>
                  <a:srgbClr val="273239"/>
                </a:solidFill>
                <a:highlight>
                  <a:srgbClr val="FFFFFF"/>
                </a:highlight>
                <a:latin typeface="Nunito"/>
                <a:ea typeface="Nunito"/>
                <a:cs typeface="Nunito"/>
                <a:sym typeface="Nunito"/>
              </a:rPr>
              <a:t>It is a basic unit of Object-Oriented Programming and represents real-life entities. A typical Java program creates many objects, which as you know, interact by invoking methods. An object consists of : </a:t>
            </a:r>
            <a:endParaRPr sz="1500">
              <a:solidFill>
                <a:srgbClr val="273239"/>
              </a:solidFill>
              <a:highlight>
                <a:srgbClr val="FFFFFF"/>
              </a:highlight>
              <a:latin typeface="Nunito"/>
              <a:ea typeface="Nunito"/>
              <a:cs typeface="Nunito"/>
              <a:sym typeface="Nunito"/>
            </a:endParaRPr>
          </a:p>
          <a:p>
            <a:pPr marL="685800" lvl="0" indent="-323850" algn="l" rtl="0">
              <a:lnSpc>
                <a:spcPct val="158000"/>
              </a:lnSpc>
              <a:spcBef>
                <a:spcPts val="800"/>
              </a:spcBef>
              <a:spcAft>
                <a:spcPts val="0"/>
              </a:spcAft>
              <a:buClr>
                <a:srgbClr val="273239"/>
              </a:buClr>
              <a:buSzPts val="1500"/>
              <a:buFont typeface="Nunito"/>
              <a:buAutoNum type="arabicPeriod"/>
            </a:pPr>
            <a:r>
              <a:rPr lang="en" sz="1500" b="1">
                <a:solidFill>
                  <a:srgbClr val="273239"/>
                </a:solidFill>
                <a:highlight>
                  <a:srgbClr val="FFFFFF"/>
                </a:highlight>
                <a:latin typeface="Nunito"/>
                <a:ea typeface="Nunito"/>
                <a:cs typeface="Nunito"/>
                <a:sym typeface="Nunito"/>
              </a:rPr>
              <a:t>State</a:t>
            </a:r>
            <a:r>
              <a:rPr lang="en" sz="1500">
                <a:solidFill>
                  <a:srgbClr val="273239"/>
                </a:solidFill>
                <a:highlight>
                  <a:srgbClr val="FFFFFF"/>
                </a:highlight>
                <a:latin typeface="Nunito"/>
                <a:ea typeface="Nunito"/>
                <a:cs typeface="Nunito"/>
                <a:sym typeface="Nunito"/>
              </a:rPr>
              <a:t>: It is represented by attributes of an object. It also reflects the properties of an object.</a:t>
            </a:r>
            <a:endParaRPr sz="1500">
              <a:solidFill>
                <a:srgbClr val="273239"/>
              </a:solidFill>
              <a:highlight>
                <a:srgbClr val="FFFFFF"/>
              </a:highlight>
              <a:latin typeface="Nunito"/>
              <a:ea typeface="Nunito"/>
              <a:cs typeface="Nunito"/>
              <a:sym typeface="Nunito"/>
            </a:endParaRPr>
          </a:p>
          <a:p>
            <a:pPr marL="685800" lvl="0" indent="-323850" algn="l" rtl="0">
              <a:lnSpc>
                <a:spcPct val="158000"/>
              </a:lnSpc>
              <a:spcBef>
                <a:spcPts val="0"/>
              </a:spcBef>
              <a:spcAft>
                <a:spcPts val="0"/>
              </a:spcAft>
              <a:buClr>
                <a:srgbClr val="273239"/>
              </a:buClr>
              <a:buSzPts val="1500"/>
              <a:buFont typeface="Nunito"/>
              <a:buAutoNum type="arabicPeriod"/>
            </a:pPr>
            <a:r>
              <a:rPr lang="en" sz="1500" b="1">
                <a:solidFill>
                  <a:srgbClr val="273239"/>
                </a:solidFill>
                <a:highlight>
                  <a:srgbClr val="FFFFFF"/>
                </a:highlight>
                <a:latin typeface="Nunito"/>
                <a:ea typeface="Nunito"/>
                <a:cs typeface="Nunito"/>
                <a:sym typeface="Nunito"/>
              </a:rPr>
              <a:t>Behavior</a:t>
            </a:r>
            <a:r>
              <a:rPr lang="en" sz="1500">
                <a:solidFill>
                  <a:srgbClr val="273239"/>
                </a:solidFill>
                <a:highlight>
                  <a:srgbClr val="FFFFFF"/>
                </a:highlight>
                <a:latin typeface="Nunito"/>
                <a:ea typeface="Nunito"/>
                <a:cs typeface="Nunito"/>
                <a:sym typeface="Nunito"/>
              </a:rPr>
              <a:t>: It is represented by the methods of an object. It also reflects the response of an object with other objects.</a:t>
            </a:r>
            <a:endParaRPr sz="1500">
              <a:solidFill>
                <a:srgbClr val="273239"/>
              </a:solidFill>
              <a:highlight>
                <a:srgbClr val="FFFFFF"/>
              </a:highlight>
              <a:latin typeface="Nunito"/>
              <a:ea typeface="Nunito"/>
              <a:cs typeface="Nunito"/>
              <a:sym typeface="Nunito"/>
            </a:endParaRPr>
          </a:p>
          <a:p>
            <a:pPr marL="685800" lvl="0" indent="-323850" algn="l" rtl="0">
              <a:lnSpc>
                <a:spcPct val="158000"/>
              </a:lnSpc>
              <a:spcBef>
                <a:spcPts val="0"/>
              </a:spcBef>
              <a:spcAft>
                <a:spcPts val="0"/>
              </a:spcAft>
              <a:buClr>
                <a:srgbClr val="273239"/>
              </a:buClr>
              <a:buSzPts val="1500"/>
              <a:buFont typeface="Nunito"/>
              <a:buAutoNum type="arabicPeriod"/>
            </a:pPr>
            <a:r>
              <a:rPr lang="en" sz="1500" b="1">
                <a:solidFill>
                  <a:srgbClr val="273239"/>
                </a:solidFill>
                <a:highlight>
                  <a:srgbClr val="FFFFFF"/>
                </a:highlight>
                <a:latin typeface="Nunito"/>
                <a:ea typeface="Nunito"/>
                <a:cs typeface="Nunito"/>
                <a:sym typeface="Nunito"/>
              </a:rPr>
              <a:t>Identity</a:t>
            </a:r>
            <a:r>
              <a:rPr lang="en" sz="1500">
                <a:solidFill>
                  <a:srgbClr val="273239"/>
                </a:solidFill>
                <a:highlight>
                  <a:srgbClr val="FFFFFF"/>
                </a:highlight>
                <a:latin typeface="Nunito"/>
                <a:ea typeface="Nunito"/>
                <a:cs typeface="Nunito"/>
                <a:sym typeface="Nunito"/>
              </a:rPr>
              <a:t>: It gives a unique name to an object and enables one object to interact with other objects.</a:t>
            </a:r>
            <a:endParaRPr sz="1500">
              <a:solidFill>
                <a:srgbClr val="273239"/>
              </a:solidFill>
              <a:highlight>
                <a:srgbClr val="FFFFFF"/>
              </a:highlight>
              <a:latin typeface="Nunito"/>
              <a:ea typeface="Nunito"/>
              <a:cs typeface="Nunito"/>
              <a:sym typeface="Nunito"/>
            </a:endParaRPr>
          </a:p>
          <a:p>
            <a:pPr marL="457200" lvl="0" indent="0" algn="l" rtl="0">
              <a:spcBef>
                <a:spcPts val="1800"/>
              </a:spcBef>
              <a:spcAft>
                <a:spcPts val="1200"/>
              </a:spcAft>
              <a:buNone/>
            </a:pP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45"/>
          <p:cNvPicPr preferRelativeResize="0"/>
          <p:nvPr/>
        </p:nvPicPr>
        <p:blipFill>
          <a:blip r:embed="rId3">
            <a:alphaModFix/>
          </a:blip>
          <a:stretch>
            <a:fillRect/>
          </a:stretch>
        </p:blipFill>
        <p:spPr>
          <a:xfrm>
            <a:off x="614100" y="531137"/>
            <a:ext cx="7648752" cy="4081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1500"/>
              </a:spcBef>
              <a:spcAft>
                <a:spcPts val="0"/>
              </a:spcAft>
              <a:buClr>
                <a:schemeClr val="dk1"/>
              </a:buClr>
              <a:buSzPts val="1100"/>
              <a:buFont typeface="Arial"/>
              <a:buNone/>
            </a:pPr>
            <a:r>
              <a:rPr lang="en" sz="1500">
                <a:solidFill>
                  <a:srgbClr val="374151"/>
                </a:solidFill>
                <a:highlight>
                  <a:srgbClr val="FFFFFF"/>
                </a:highlight>
              </a:rPr>
              <a:t>We can see two types of attributes in the </a:t>
            </a:r>
            <a:r>
              <a:rPr lang="en" sz="1350">
                <a:solidFill>
                  <a:srgbClr val="C7254E"/>
                </a:solidFill>
                <a:highlight>
                  <a:srgbClr val="F9F2F4"/>
                </a:highlight>
                <a:latin typeface="Courier New"/>
                <a:ea typeface="Courier New"/>
                <a:cs typeface="Courier New"/>
                <a:sym typeface="Courier New"/>
              </a:rPr>
              <a:t>Car</a:t>
            </a:r>
            <a:r>
              <a:rPr lang="en" sz="1500">
                <a:solidFill>
                  <a:srgbClr val="374151"/>
                </a:solidFill>
                <a:highlight>
                  <a:srgbClr val="FFFFFF"/>
                </a:highlight>
              </a:rPr>
              <a:t> class above. In general, these two categories are present in all classes.</a:t>
            </a:r>
            <a:endParaRPr sz="1500">
              <a:solidFill>
                <a:srgbClr val="374151"/>
              </a:solidFill>
              <a:highlight>
                <a:srgbClr val="FFFFFF"/>
              </a:highlight>
            </a:endParaRPr>
          </a:p>
          <a:p>
            <a:pPr marL="0" lvl="0" indent="0" algn="l" rtl="0">
              <a:spcBef>
                <a:spcPts val="1500"/>
              </a:spcBef>
              <a:spcAft>
                <a:spcPts val="0"/>
              </a:spcAft>
              <a:buClr>
                <a:schemeClr val="dk1"/>
              </a:buClr>
              <a:buSzPts val="1100"/>
              <a:buFont typeface="Arial"/>
              <a:buNone/>
            </a:pPr>
            <a:r>
              <a:rPr lang="en" sz="1300" b="1">
                <a:solidFill>
                  <a:schemeClr val="dk1"/>
                </a:solidFill>
                <a:highlight>
                  <a:srgbClr val="FFFFFF"/>
                </a:highlight>
              </a:rPr>
              <a:t>Fields</a:t>
            </a:r>
            <a:endParaRPr sz="1300" b="1">
              <a:solidFill>
                <a:schemeClr val="dk1"/>
              </a:solidFill>
              <a:highlight>
                <a:srgbClr val="FFFFFF"/>
              </a:highlight>
            </a:endParaRPr>
          </a:p>
          <a:p>
            <a:pPr marL="0" lvl="0" indent="0" algn="l" rtl="0">
              <a:spcBef>
                <a:spcPts val="1500"/>
              </a:spcBef>
              <a:spcAft>
                <a:spcPts val="0"/>
              </a:spcAft>
              <a:buClr>
                <a:schemeClr val="dk1"/>
              </a:buClr>
              <a:buSzPts val="1100"/>
              <a:buFont typeface="Arial"/>
              <a:buNone/>
            </a:pPr>
            <a:r>
              <a:rPr lang="en" sz="1500">
                <a:solidFill>
                  <a:srgbClr val="374151"/>
                </a:solidFill>
                <a:highlight>
                  <a:srgbClr val="FFFFFF"/>
                </a:highlight>
              </a:rPr>
              <a:t>These are also known as the </a:t>
            </a:r>
            <a:r>
              <a:rPr lang="en" sz="1500" b="1">
                <a:solidFill>
                  <a:srgbClr val="374151"/>
                </a:solidFill>
                <a:highlight>
                  <a:srgbClr val="FFFFFF"/>
                </a:highlight>
              </a:rPr>
              <a:t>member variables</a:t>
            </a:r>
            <a:r>
              <a:rPr lang="en" sz="1500">
                <a:solidFill>
                  <a:srgbClr val="374151"/>
                </a:solidFill>
                <a:highlight>
                  <a:srgbClr val="FFFFFF"/>
                </a:highlight>
              </a:rPr>
              <a:t> of a class. This is because they contain the information relevant to the object of the class. A car object would have a top speed, a certain number of seats, and so many other pieces of data that we could store in variables.</a:t>
            </a:r>
            <a:endParaRPr sz="1500">
              <a:solidFill>
                <a:srgbClr val="374151"/>
              </a:solidFill>
              <a:highlight>
                <a:srgbClr val="FFFFFF"/>
              </a:highlight>
            </a:endParaRPr>
          </a:p>
          <a:p>
            <a:pPr marL="0" lvl="0" indent="0" algn="l" rtl="0">
              <a:spcBef>
                <a:spcPts val="1500"/>
              </a:spcBef>
              <a:spcAft>
                <a:spcPts val="0"/>
              </a:spcAft>
              <a:buClr>
                <a:schemeClr val="dk1"/>
              </a:buClr>
              <a:buSzPts val="1100"/>
              <a:buFont typeface="Arial"/>
              <a:buNone/>
            </a:pPr>
            <a:r>
              <a:rPr lang="en" sz="1300" b="1">
                <a:solidFill>
                  <a:schemeClr val="dk1"/>
                </a:solidFill>
                <a:highlight>
                  <a:srgbClr val="FFFFFF"/>
                </a:highlight>
              </a:rPr>
              <a:t>Methods</a:t>
            </a:r>
            <a:endParaRPr sz="1300" b="1">
              <a:solidFill>
                <a:schemeClr val="dk1"/>
              </a:solidFill>
              <a:highlight>
                <a:srgbClr val="FFFFFF"/>
              </a:highlight>
            </a:endParaRPr>
          </a:p>
          <a:p>
            <a:pPr marL="0" lvl="0" indent="0" algn="l" rtl="0">
              <a:spcBef>
                <a:spcPts val="1500"/>
              </a:spcBef>
              <a:spcAft>
                <a:spcPts val="0"/>
              </a:spcAft>
              <a:buClr>
                <a:schemeClr val="dk1"/>
              </a:buClr>
              <a:buSzPts val="1100"/>
              <a:buFont typeface="Arial"/>
              <a:buNone/>
            </a:pPr>
            <a:r>
              <a:rPr lang="en" sz="1500">
                <a:solidFill>
                  <a:srgbClr val="374151"/>
                </a:solidFill>
                <a:highlight>
                  <a:srgbClr val="FFFFFF"/>
                </a:highlight>
              </a:rPr>
              <a:t>This category of attributes enables the class object to perform operations using the fields. In the case of the car class, the </a:t>
            </a:r>
            <a:r>
              <a:rPr lang="en" sz="1350">
                <a:solidFill>
                  <a:srgbClr val="C7254E"/>
                </a:solidFill>
                <a:highlight>
                  <a:srgbClr val="F9F2F4"/>
                </a:highlight>
                <a:latin typeface="Courier New"/>
                <a:ea typeface="Courier New"/>
                <a:cs typeface="Courier New"/>
                <a:sym typeface="Courier New"/>
              </a:rPr>
              <a:t>refuel()</a:t>
            </a:r>
            <a:r>
              <a:rPr lang="en" sz="1500">
                <a:solidFill>
                  <a:srgbClr val="374151"/>
                </a:solidFill>
                <a:highlight>
                  <a:srgbClr val="FFFFFF"/>
                </a:highlight>
              </a:rPr>
              <a:t> function would fill up the </a:t>
            </a:r>
            <a:r>
              <a:rPr lang="en" sz="1350">
                <a:solidFill>
                  <a:srgbClr val="C7254E"/>
                </a:solidFill>
                <a:highlight>
                  <a:srgbClr val="F9F2F4"/>
                </a:highlight>
                <a:latin typeface="Courier New"/>
                <a:ea typeface="Courier New"/>
                <a:cs typeface="Courier New"/>
                <a:sym typeface="Courier New"/>
              </a:rPr>
              <a:t>fuelCapacity</a:t>
            </a:r>
            <a:r>
              <a:rPr lang="en" sz="1500">
                <a:solidFill>
                  <a:srgbClr val="374151"/>
                </a:solidFill>
                <a:highlight>
                  <a:srgbClr val="FFFFFF"/>
                </a:highlight>
              </a:rPr>
              <a:t> property of the object.</a:t>
            </a:r>
            <a:endParaRPr sz="1500">
              <a:solidFill>
                <a:srgbClr val="374151"/>
              </a:solidFill>
              <a:highlight>
                <a:srgbClr val="FFFFFF"/>
              </a:highlight>
            </a:endParaRPr>
          </a:p>
          <a:p>
            <a:pPr marL="0" lvl="0" indent="0" algn="l" rtl="0">
              <a:spcBef>
                <a:spcPts val="1500"/>
              </a:spcBef>
              <a:spcAft>
                <a:spcPts val="12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Declaration</a:t>
            </a:r>
            <a:endParaRPr/>
          </a:p>
        </p:txBody>
      </p:sp>
      <p:pic>
        <p:nvPicPr>
          <p:cNvPr id="265" name="Google Shape;265;p47"/>
          <p:cNvPicPr preferRelativeResize="0"/>
          <p:nvPr/>
        </p:nvPicPr>
        <p:blipFill>
          <a:blip r:embed="rId3">
            <a:alphaModFix/>
          </a:blip>
          <a:stretch>
            <a:fillRect/>
          </a:stretch>
        </p:blipFill>
        <p:spPr>
          <a:xfrm>
            <a:off x="1007200" y="1582325"/>
            <a:ext cx="5705500" cy="2403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Object</a:t>
            </a:r>
            <a:endParaRPr/>
          </a:p>
        </p:txBody>
      </p:sp>
      <p:sp>
        <p:nvSpPr>
          <p:cNvPr id="271" name="Google Shape;271;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rgbClr val="374151"/>
                </a:solidFill>
                <a:highlight>
                  <a:srgbClr val="FFFFFF"/>
                </a:highlight>
              </a:rPr>
              <a:t>The name of the class, </a:t>
            </a:r>
            <a:r>
              <a:rPr lang="en" sz="1350">
                <a:solidFill>
                  <a:srgbClr val="C7254E"/>
                </a:solidFill>
                <a:highlight>
                  <a:srgbClr val="F9F2F4"/>
                </a:highlight>
                <a:latin typeface="Courier New"/>
                <a:ea typeface="Courier New"/>
                <a:cs typeface="Courier New"/>
                <a:sym typeface="Courier New"/>
              </a:rPr>
              <a:t>Test</a:t>
            </a:r>
            <a:r>
              <a:rPr lang="en" sz="1500">
                <a:solidFill>
                  <a:srgbClr val="374151"/>
                </a:solidFill>
                <a:highlight>
                  <a:srgbClr val="FFFFFF"/>
                </a:highlight>
              </a:rPr>
              <a:t>, will be used to create an instance of the class in our main program. We can create an object of a class by using the keyword </a:t>
            </a:r>
            <a:r>
              <a:rPr lang="en" sz="1350">
                <a:solidFill>
                  <a:srgbClr val="C7254E"/>
                </a:solidFill>
                <a:highlight>
                  <a:srgbClr val="F9F2F4"/>
                </a:highlight>
                <a:latin typeface="Courier New"/>
                <a:ea typeface="Courier New"/>
                <a:cs typeface="Courier New"/>
                <a:sym typeface="Courier New"/>
              </a:rPr>
              <a:t>new</a:t>
            </a:r>
            <a:r>
              <a:rPr lang="en" sz="1500">
                <a:solidFill>
                  <a:srgbClr val="374151"/>
                </a:solidFill>
                <a:highlight>
                  <a:srgbClr val="FFFFFF"/>
                </a:highlight>
              </a:rPr>
              <a:t>:</a:t>
            </a:r>
            <a:endParaRPr/>
          </a:p>
        </p:txBody>
      </p:sp>
      <p:pic>
        <p:nvPicPr>
          <p:cNvPr id="272" name="Google Shape;272;p48"/>
          <p:cNvPicPr preferRelativeResize="0"/>
          <p:nvPr/>
        </p:nvPicPr>
        <p:blipFill>
          <a:blip r:embed="rId3">
            <a:alphaModFix/>
          </a:blip>
          <a:stretch>
            <a:fillRect/>
          </a:stretch>
        </p:blipFill>
        <p:spPr>
          <a:xfrm>
            <a:off x="591050" y="2107127"/>
            <a:ext cx="5285824" cy="23543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Declare a class </a:t>
            </a:r>
            <a:endParaRPr/>
          </a:p>
        </p:txBody>
      </p:sp>
      <p:sp>
        <p:nvSpPr>
          <p:cNvPr id="278" name="Google Shape;278;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600">
                <a:solidFill>
                  <a:srgbClr val="273239"/>
                </a:solidFill>
                <a:latin typeface="Courier New"/>
                <a:ea typeface="Courier New"/>
                <a:cs typeface="Courier New"/>
                <a:sym typeface="Courier New"/>
              </a:rPr>
              <a:t>access_modifier class&lt;class_name&gt;</a:t>
            </a:r>
            <a:endParaRPr sz="1600">
              <a:solidFill>
                <a:srgbClr val="273239"/>
              </a:solidFill>
              <a:latin typeface="Courier New"/>
              <a:ea typeface="Courier New"/>
              <a:cs typeface="Courier New"/>
              <a:sym typeface="Courier New"/>
            </a:endParaRPr>
          </a:p>
          <a:p>
            <a:pPr marL="457200" lvl="0" indent="0" algn="l" rtl="0">
              <a:spcBef>
                <a:spcPts val="1200"/>
              </a:spcBef>
              <a:spcAft>
                <a:spcPts val="0"/>
              </a:spcAft>
              <a:buNone/>
            </a:pPr>
            <a:r>
              <a:rPr lang="en" sz="1600">
                <a:solidFill>
                  <a:srgbClr val="273239"/>
                </a:solidFill>
                <a:latin typeface="Courier New"/>
                <a:ea typeface="Courier New"/>
                <a:cs typeface="Courier New"/>
                <a:sym typeface="Courier New"/>
              </a:rPr>
              <a:t>{  </a:t>
            </a:r>
            <a:endParaRPr sz="1600">
              <a:solidFill>
                <a:srgbClr val="273239"/>
              </a:solidFill>
              <a:latin typeface="Courier New"/>
              <a:ea typeface="Courier New"/>
              <a:cs typeface="Courier New"/>
              <a:sym typeface="Courier New"/>
            </a:endParaRPr>
          </a:p>
          <a:p>
            <a:pPr marL="457200" lvl="0" indent="0" algn="l" rtl="0">
              <a:spcBef>
                <a:spcPts val="1200"/>
              </a:spcBef>
              <a:spcAft>
                <a:spcPts val="0"/>
              </a:spcAft>
              <a:buNone/>
            </a:pPr>
            <a:r>
              <a:rPr lang="en" sz="1600">
                <a:solidFill>
                  <a:srgbClr val="273239"/>
                </a:solidFill>
                <a:latin typeface="Courier New"/>
                <a:ea typeface="Courier New"/>
                <a:cs typeface="Courier New"/>
                <a:sym typeface="Courier New"/>
              </a:rPr>
              <a:t>    data member;  </a:t>
            </a:r>
            <a:endParaRPr sz="1600">
              <a:solidFill>
                <a:srgbClr val="273239"/>
              </a:solidFill>
              <a:latin typeface="Courier New"/>
              <a:ea typeface="Courier New"/>
              <a:cs typeface="Courier New"/>
              <a:sym typeface="Courier New"/>
            </a:endParaRPr>
          </a:p>
          <a:p>
            <a:pPr marL="457200" lvl="0" indent="0" algn="l" rtl="0">
              <a:spcBef>
                <a:spcPts val="1200"/>
              </a:spcBef>
              <a:spcAft>
                <a:spcPts val="0"/>
              </a:spcAft>
              <a:buNone/>
            </a:pPr>
            <a:r>
              <a:rPr lang="en" sz="1600">
                <a:solidFill>
                  <a:srgbClr val="273239"/>
                </a:solidFill>
                <a:latin typeface="Courier New"/>
                <a:ea typeface="Courier New"/>
                <a:cs typeface="Courier New"/>
                <a:sym typeface="Courier New"/>
              </a:rPr>
              <a:t>    method;  </a:t>
            </a:r>
            <a:endParaRPr sz="1600">
              <a:solidFill>
                <a:srgbClr val="273239"/>
              </a:solidFill>
              <a:latin typeface="Courier New"/>
              <a:ea typeface="Courier New"/>
              <a:cs typeface="Courier New"/>
              <a:sym typeface="Courier New"/>
            </a:endParaRPr>
          </a:p>
          <a:p>
            <a:pPr marL="457200" lvl="0" indent="0" algn="l" rtl="0">
              <a:spcBef>
                <a:spcPts val="1200"/>
              </a:spcBef>
              <a:spcAft>
                <a:spcPts val="0"/>
              </a:spcAft>
              <a:buNone/>
            </a:pPr>
            <a:r>
              <a:rPr lang="en" sz="1600">
                <a:solidFill>
                  <a:srgbClr val="273239"/>
                </a:solidFill>
                <a:latin typeface="Courier New"/>
                <a:ea typeface="Courier New"/>
                <a:cs typeface="Courier New"/>
                <a:sym typeface="Courier New"/>
              </a:rPr>
              <a:t>    constructor;</a:t>
            </a:r>
            <a:endParaRPr sz="1600">
              <a:solidFill>
                <a:srgbClr val="273239"/>
              </a:solidFill>
              <a:latin typeface="Courier New"/>
              <a:ea typeface="Courier New"/>
              <a:cs typeface="Courier New"/>
              <a:sym typeface="Courier New"/>
            </a:endParaRPr>
          </a:p>
          <a:p>
            <a:pPr marL="457200" lvl="0" indent="0" algn="l" rtl="0">
              <a:spcBef>
                <a:spcPts val="1200"/>
              </a:spcBef>
              <a:spcAft>
                <a:spcPts val="0"/>
              </a:spcAft>
              <a:buNone/>
            </a:pPr>
            <a:r>
              <a:rPr lang="en" sz="1600">
                <a:solidFill>
                  <a:srgbClr val="273239"/>
                </a:solidFill>
                <a:latin typeface="Courier New"/>
                <a:ea typeface="Courier New"/>
                <a:cs typeface="Courier New"/>
                <a:sym typeface="Courier New"/>
              </a:rPr>
              <a:t>    nested class;</a:t>
            </a:r>
            <a:endParaRPr sz="1600">
              <a:solidFill>
                <a:srgbClr val="273239"/>
              </a:solidFill>
              <a:latin typeface="Courier New"/>
              <a:ea typeface="Courier New"/>
              <a:cs typeface="Courier New"/>
              <a:sym typeface="Courier New"/>
            </a:endParaRPr>
          </a:p>
          <a:p>
            <a:pPr marL="457200" lvl="0" indent="0" algn="l" rtl="0">
              <a:spcBef>
                <a:spcPts val="1200"/>
              </a:spcBef>
              <a:spcAft>
                <a:spcPts val="0"/>
              </a:spcAft>
              <a:buNone/>
            </a:pPr>
            <a:r>
              <a:rPr lang="en" sz="1600">
                <a:solidFill>
                  <a:srgbClr val="273239"/>
                </a:solidFill>
                <a:latin typeface="Courier New"/>
                <a:ea typeface="Courier New"/>
                <a:cs typeface="Courier New"/>
                <a:sym typeface="Courier New"/>
              </a:rPr>
              <a:t>    interface;</a:t>
            </a:r>
            <a:endParaRPr sz="1600">
              <a:solidFill>
                <a:srgbClr val="273239"/>
              </a:solidFill>
              <a:latin typeface="Courier New"/>
              <a:ea typeface="Courier New"/>
              <a:cs typeface="Courier New"/>
              <a:sym typeface="Courier New"/>
            </a:endParaRPr>
          </a:p>
          <a:p>
            <a:pPr marL="190500" marR="190500" lvl="0" indent="0" algn="l" rtl="0">
              <a:spcBef>
                <a:spcPts val="1200"/>
              </a:spcBef>
              <a:spcAft>
                <a:spcPts val="0"/>
              </a:spcAft>
              <a:buClr>
                <a:schemeClr val="dk1"/>
              </a:buClr>
              <a:buSzPts val="1100"/>
              <a:buFont typeface="Arial"/>
              <a:buNone/>
            </a:pPr>
            <a:r>
              <a:rPr lang="en" sz="1600">
                <a:solidFill>
                  <a:srgbClr val="273239"/>
                </a:solidFill>
                <a:latin typeface="Courier New"/>
                <a:ea typeface="Courier New"/>
                <a:cs typeface="Courier New"/>
                <a:sym typeface="Courier New"/>
              </a:rPr>
              <a:t>}</a:t>
            </a:r>
            <a:endParaRPr sz="1600">
              <a:solidFill>
                <a:srgbClr val="273239"/>
              </a:solidFill>
              <a:latin typeface="Courier New"/>
              <a:ea typeface="Courier New"/>
              <a:cs typeface="Courier New"/>
              <a:sym typeface="Courier New"/>
            </a:endParaRPr>
          </a:p>
          <a:p>
            <a:pPr marL="457200" lvl="0" indent="0" algn="l" rtl="0">
              <a:spcBef>
                <a:spcPts val="800"/>
              </a:spcBef>
              <a:spcAft>
                <a:spcPts val="1200"/>
              </a:spcAft>
              <a:buNone/>
            </a:pPr>
            <a:endParaRPr sz="2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50"/>
          <p:cNvPicPr preferRelativeResize="0"/>
          <p:nvPr/>
        </p:nvPicPr>
        <p:blipFill>
          <a:blip r:embed="rId3">
            <a:alphaModFix/>
          </a:blip>
          <a:stretch>
            <a:fillRect/>
          </a:stretch>
        </p:blipFill>
        <p:spPr>
          <a:xfrm>
            <a:off x="529075" y="194200"/>
            <a:ext cx="4213499" cy="49940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Methods</a:t>
            </a:r>
            <a:endParaRPr/>
          </a:p>
        </p:txBody>
      </p:sp>
      <p:sp>
        <p:nvSpPr>
          <p:cNvPr id="289" name="Google Shape;289;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100">
                <a:solidFill>
                  <a:srgbClr val="273239"/>
                </a:solidFill>
                <a:highlight>
                  <a:srgbClr val="FFFFFF"/>
                </a:highlight>
                <a:latin typeface="Nunito"/>
                <a:ea typeface="Nunito"/>
                <a:cs typeface="Nunito"/>
                <a:sym typeface="Nunito"/>
              </a:rPr>
              <a:t>The</a:t>
            </a:r>
            <a:r>
              <a:rPr lang="en" sz="2100" b="1">
                <a:solidFill>
                  <a:srgbClr val="273239"/>
                </a:solidFill>
                <a:highlight>
                  <a:srgbClr val="FFFFFF"/>
                </a:highlight>
                <a:latin typeface="Nunito"/>
                <a:ea typeface="Nunito"/>
                <a:cs typeface="Nunito"/>
                <a:sym typeface="Nunito"/>
              </a:rPr>
              <a:t> method in Java</a:t>
            </a:r>
            <a:r>
              <a:rPr lang="en" sz="2100">
                <a:solidFill>
                  <a:srgbClr val="273239"/>
                </a:solidFill>
                <a:highlight>
                  <a:srgbClr val="FFFFFF"/>
                </a:highlight>
                <a:latin typeface="Nunito"/>
                <a:ea typeface="Nunito"/>
                <a:cs typeface="Nunito"/>
                <a:sym typeface="Nunito"/>
              </a:rPr>
              <a:t> or Methods of Java is a collection of statements that perform some specific task and return the result to the caller. A Java method can perform some specific task without returning anything. Java Methods allow us to </a:t>
            </a:r>
            <a:r>
              <a:rPr lang="en" sz="2100" b="1">
                <a:solidFill>
                  <a:srgbClr val="273239"/>
                </a:solidFill>
                <a:highlight>
                  <a:srgbClr val="FFFFFF"/>
                </a:highlight>
                <a:latin typeface="Nunito"/>
                <a:ea typeface="Nunito"/>
                <a:cs typeface="Nunito"/>
                <a:sym typeface="Nunito"/>
              </a:rPr>
              <a:t>reuse</a:t>
            </a:r>
            <a:r>
              <a:rPr lang="en" sz="2100">
                <a:solidFill>
                  <a:srgbClr val="273239"/>
                </a:solidFill>
                <a:highlight>
                  <a:srgbClr val="FFFFFF"/>
                </a:highlight>
                <a:latin typeface="Nunito"/>
                <a:ea typeface="Nunito"/>
                <a:cs typeface="Nunito"/>
                <a:sym typeface="Nunito"/>
              </a:rPr>
              <a:t> the code without retyping the code. In Java, every method must be part of some class that is different from languages like C, C++, and Python. </a:t>
            </a:r>
            <a:endParaRPr sz="2100">
              <a:solidFill>
                <a:srgbClr val="273239"/>
              </a:solidFill>
              <a:highlight>
                <a:srgbClr val="FFFFFF"/>
              </a:highlight>
              <a:latin typeface="Nunito"/>
              <a:ea typeface="Nunito"/>
              <a:cs typeface="Nunito"/>
              <a:sym typeface="Nunito"/>
            </a:endParaRPr>
          </a:p>
          <a:p>
            <a:pPr marL="0" lvl="0" indent="0" algn="just" rtl="0">
              <a:spcBef>
                <a:spcPts val="800"/>
              </a:spcBef>
              <a:spcAft>
                <a:spcPts val="0"/>
              </a:spcAft>
              <a:buClr>
                <a:schemeClr val="dk1"/>
              </a:buClr>
              <a:buSzPts val="1100"/>
              <a:buFont typeface="Arial"/>
              <a:buNone/>
            </a:pPr>
            <a:endParaRPr sz="2100">
              <a:solidFill>
                <a:srgbClr val="273239"/>
              </a:solidFill>
              <a:highlight>
                <a:srgbClr val="FFFFFF"/>
              </a:highlight>
              <a:latin typeface="Nunito"/>
              <a:ea typeface="Nunito"/>
              <a:cs typeface="Nunito"/>
              <a:sym typeface="Nunito"/>
            </a:endParaRPr>
          </a:p>
          <a:p>
            <a:pPr marL="457200" lvl="0" indent="0" algn="l" rtl="0">
              <a:spcBef>
                <a:spcPts val="800"/>
              </a:spcBef>
              <a:spcAft>
                <a:spcPts val="1200"/>
              </a:spcAft>
              <a:buNone/>
            </a:pP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ctrTitle"/>
          </p:nvPr>
        </p:nvSpPr>
        <p:spPr>
          <a:xfrm>
            <a:off x="238750" y="735475"/>
            <a:ext cx="8520600" cy="79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600" b="1">
                <a:latin typeface="Times New Roman"/>
                <a:ea typeface="Times New Roman"/>
                <a:cs typeface="Times New Roman"/>
                <a:sym typeface="Times New Roman"/>
              </a:rPr>
              <a:t>Features of Java</a:t>
            </a:r>
            <a:endParaRPr sz="3600" b="1">
              <a:latin typeface="Times New Roman"/>
              <a:ea typeface="Times New Roman"/>
              <a:cs typeface="Times New Roman"/>
              <a:sym typeface="Times New Roman"/>
            </a:endParaRPr>
          </a:p>
        </p:txBody>
      </p:sp>
      <p:sp>
        <p:nvSpPr>
          <p:cNvPr id="74" name="Google Shape;74;p16"/>
          <p:cNvSpPr txBox="1">
            <a:spLocks noGrp="1"/>
          </p:cNvSpPr>
          <p:nvPr>
            <p:ph type="subTitle" idx="1"/>
          </p:nvPr>
        </p:nvSpPr>
        <p:spPr>
          <a:xfrm>
            <a:off x="311700" y="1649725"/>
            <a:ext cx="8520600" cy="3346500"/>
          </a:xfrm>
          <a:prstGeom prst="rect">
            <a:avLst/>
          </a:prstGeom>
        </p:spPr>
        <p:txBody>
          <a:bodyPr spcFirstLastPara="1" wrap="square" lIns="91425" tIns="91425" rIns="91425" bIns="91425" anchor="t" anchorCtr="0">
            <a:normAutofit/>
          </a:bodyPr>
          <a:lstStyle/>
          <a:p>
            <a:pPr marL="457200" lvl="0" indent="-342900" algn="just" rtl="0">
              <a:lnSpc>
                <a:spcPct val="115000"/>
              </a:lnSpc>
              <a:spcBef>
                <a:spcPts val="1500"/>
              </a:spcBef>
              <a:spcAft>
                <a:spcPts val="0"/>
              </a:spcAft>
              <a:buClr>
                <a:srgbClr val="3D3D4E"/>
              </a:buClr>
              <a:buSzPts val="1800"/>
              <a:buChar char="●"/>
            </a:pPr>
            <a:r>
              <a:rPr lang="en" sz="1800">
                <a:solidFill>
                  <a:srgbClr val="3D3D4E"/>
                </a:solidFill>
                <a:highlight>
                  <a:srgbClr val="FFFFFF"/>
                </a:highlight>
                <a:latin typeface="Times New Roman"/>
                <a:ea typeface="Times New Roman"/>
                <a:cs typeface="Times New Roman"/>
                <a:sym typeface="Times New Roman"/>
              </a:rPr>
              <a:t>It is </a:t>
            </a:r>
            <a:r>
              <a:rPr lang="en" sz="1800" b="1">
                <a:solidFill>
                  <a:srgbClr val="3D3D4E"/>
                </a:solidFill>
                <a:highlight>
                  <a:srgbClr val="FFFFFF"/>
                </a:highlight>
                <a:latin typeface="Times New Roman"/>
                <a:ea typeface="Times New Roman"/>
                <a:cs typeface="Times New Roman"/>
                <a:sym typeface="Times New Roman"/>
              </a:rPr>
              <a:t>Object-Oriented</a:t>
            </a:r>
            <a:r>
              <a:rPr lang="en" sz="1800">
                <a:solidFill>
                  <a:srgbClr val="3D3D4E"/>
                </a:solidFill>
                <a:highlight>
                  <a:srgbClr val="FFFFFF"/>
                </a:highlight>
                <a:latin typeface="Times New Roman"/>
                <a:ea typeface="Times New Roman"/>
                <a:cs typeface="Times New Roman"/>
                <a:sym typeface="Times New Roman"/>
              </a:rPr>
              <a:t>.</a:t>
            </a:r>
            <a:endParaRPr sz="1800">
              <a:solidFill>
                <a:srgbClr val="3D3D4E"/>
              </a:solidFill>
              <a:highlight>
                <a:srgbClr val="FFFFFF"/>
              </a:highlight>
              <a:latin typeface="Times New Roman"/>
              <a:ea typeface="Times New Roman"/>
              <a:cs typeface="Times New Roman"/>
              <a:sym typeface="Times New Roman"/>
            </a:endParaRPr>
          </a:p>
          <a:p>
            <a:pPr marL="457200" lvl="0" indent="0" algn="just" rtl="0">
              <a:lnSpc>
                <a:spcPct val="115000"/>
              </a:lnSpc>
              <a:spcBef>
                <a:spcPts val="1500"/>
              </a:spcBef>
              <a:spcAft>
                <a:spcPts val="0"/>
              </a:spcAft>
              <a:buNone/>
            </a:pPr>
            <a:endParaRPr sz="1800">
              <a:solidFill>
                <a:srgbClr val="3D3D4E"/>
              </a:solidFill>
              <a:highlight>
                <a:srgbClr val="FFFFFF"/>
              </a:highlight>
              <a:latin typeface="Times New Roman"/>
              <a:ea typeface="Times New Roman"/>
              <a:cs typeface="Times New Roman"/>
              <a:sym typeface="Times New Roman"/>
            </a:endParaRPr>
          </a:p>
          <a:p>
            <a:pPr marL="457200" lvl="0" indent="-342900" algn="just" rtl="0">
              <a:lnSpc>
                <a:spcPct val="115000"/>
              </a:lnSpc>
              <a:spcBef>
                <a:spcPts val="1500"/>
              </a:spcBef>
              <a:spcAft>
                <a:spcPts val="0"/>
              </a:spcAft>
              <a:buClr>
                <a:srgbClr val="3D3D4E"/>
              </a:buClr>
              <a:buSzPts val="1800"/>
              <a:buChar char="●"/>
            </a:pPr>
            <a:r>
              <a:rPr lang="en" sz="1800">
                <a:solidFill>
                  <a:srgbClr val="3D3D4E"/>
                </a:solidFill>
                <a:highlight>
                  <a:srgbClr val="FFFFFF"/>
                </a:highlight>
                <a:latin typeface="Times New Roman"/>
                <a:ea typeface="Times New Roman"/>
                <a:cs typeface="Times New Roman"/>
                <a:sym typeface="Times New Roman"/>
              </a:rPr>
              <a:t>It is </a:t>
            </a:r>
            <a:r>
              <a:rPr lang="en" sz="1800" b="1">
                <a:solidFill>
                  <a:srgbClr val="3D3D4E"/>
                </a:solidFill>
                <a:highlight>
                  <a:srgbClr val="FFFFFF"/>
                </a:highlight>
                <a:latin typeface="Times New Roman"/>
                <a:ea typeface="Times New Roman"/>
                <a:cs typeface="Times New Roman"/>
                <a:sym typeface="Times New Roman"/>
              </a:rPr>
              <a:t>Independent</a:t>
            </a:r>
            <a:r>
              <a:rPr lang="en" sz="1800">
                <a:solidFill>
                  <a:srgbClr val="3D3D4E"/>
                </a:solidFill>
                <a:highlight>
                  <a:srgbClr val="FFFFFF"/>
                </a:highlight>
                <a:latin typeface="Times New Roman"/>
                <a:ea typeface="Times New Roman"/>
                <a:cs typeface="Times New Roman"/>
                <a:sym typeface="Times New Roman"/>
              </a:rPr>
              <a:t> of the host platform.</a:t>
            </a:r>
            <a:endParaRPr sz="1800">
              <a:solidFill>
                <a:srgbClr val="3D3D4E"/>
              </a:solidFill>
              <a:highlight>
                <a:srgbClr val="FFFFFF"/>
              </a:highlight>
              <a:latin typeface="Times New Roman"/>
              <a:ea typeface="Times New Roman"/>
              <a:cs typeface="Times New Roman"/>
              <a:sym typeface="Times New Roman"/>
            </a:endParaRPr>
          </a:p>
          <a:p>
            <a:pPr marL="457200" lvl="0" indent="0" algn="just" rtl="0">
              <a:lnSpc>
                <a:spcPct val="115000"/>
              </a:lnSpc>
              <a:spcBef>
                <a:spcPts val="1500"/>
              </a:spcBef>
              <a:spcAft>
                <a:spcPts val="0"/>
              </a:spcAft>
              <a:buNone/>
            </a:pPr>
            <a:endParaRPr sz="1800">
              <a:solidFill>
                <a:srgbClr val="3D3D4E"/>
              </a:solidFill>
              <a:highlight>
                <a:srgbClr val="FFFFFF"/>
              </a:highlight>
              <a:latin typeface="Times New Roman"/>
              <a:ea typeface="Times New Roman"/>
              <a:cs typeface="Times New Roman"/>
              <a:sym typeface="Times New Roman"/>
            </a:endParaRPr>
          </a:p>
          <a:p>
            <a:pPr marL="457200" lvl="0" indent="-342900" algn="just" rtl="0">
              <a:lnSpc>
                <a:spcPct val="115000"/>
              </a:lnSpc>
              <a:spcBef>
                <a:spcPts val="1500"/>
              </a:spcBef>
              <a:spcAft>
                <a:spcPts val="0"/>
              </a:spcAft>
              <a:buClr>
                <a:srgbClr val="3D3D4E"/>
              </a:buClr>
              <a:buSzPts val="1800"/>
              <a:buChar char="●"/>
            </a:pPr>
            <a:r>
              <a:rPr lang="en" sz="1800">
                <a:solidFill>
                  <a:srgbClr val="3D3D4E"/>
                </a:solidFill>
                <a:highlight>
                  <a:srgbClr val="FFFFFF"/>
                </a:highlight>
                <a:latin typeface="Times New Roman"/>
                <a:ea typeface="Times New Roman"/>
                <a:cs typeface="Times New Roman"/>
                <a:sym typeface="Times New Roman"/>
              </a:rPr>
              <a:t>It is </a:t>
            </a:r>
            <a:r>
              <a:rPr lang="en" sz="1800" b="1">
                <a:solidFill>
                  <a:srgbClr val="3D3D4E"/>
                </a:solidFill>
                <a:highlight>
                  <a:srgbClr val="FFFFFF"/>
                </a:highlight>
                <a:latin typeface="Times New Roman"/>
                <a:ea typeface="Times New Roman"/>
                <a:cs typeface="Times New Roman"/>
                <a:sym typeface="Times New Roman"/>
              </a:rPr>
              <a:t>Secured &amp; Dynamic</a:t>
            </a:r>
            <a:r>
              <a:rPr lang="en" sz="1800">
                <a:solidFill>
                  <a:srgbClr val="3D3D4E"/>
                </a:solidFill>
                <a:highlight>
                  <a:srgbClr val="FFFFFF"/>
                </a:highlight>
                <a:latin typeface="Times New Roman"/>
                <a:ea typeface="Times New Roman"/>
                <a:cs typeface="Times New Roman"/>
                <a:sym typeface="Times New Roman"/>
              </a:rPr>
              <a:t>: Designed to execute code from remote sources securely.</a:t>
            </a:r>
            <a:endParaRPr sz="1800">
              <a:solidFill>
                <a:srgbClr val="3D3D4E"/>
              </a:solidFill>
              <a:highlight>
                <a:srgbClr val="FFFFFF"/>
              </a:highlight>
              <a:latin typeface="Times New Roman"/>
              <a:ea typeface="Times New Roman"/>
              <a:cs typeface="Times New Roman"/>
              <a:sym typeface="Times New Roman"/>
            </a:endParaRPr>
          </a:p>
          <a:p>
            <a:pPr marL="457200" lvl="0" indent="0" algn="l" rtl="0">
              <a:spcBef>
                <a:spcPts val="80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52"/>
          <p:cNvSpPr txBox="1">
            <a:spLocks noGrp="1"/>
          </p:cNvSpPr>
          <p:nvPr>
            <p:ph type="title"/>
          </p:nvPr>
        </p:nvSpPr>
        <p:spPr>
          <a:xfrm>
            <a:off x="311700" y="5832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Continue…</a:t>
            </a:r>
            <a:endParaRPr/>
          </a:p>
        </p:txBody>
      </p:sp>
      <p:sp>
        <p:nvSpPr>
          <p:cNvPr id="295" name="Google Shape;295;p52"/>
          <p:cNvSpPr txBox="1">
            <a:spLocks noGrp="1"/>
          </p:cNvSpPr>
          <p:nvPr>
            <p:ph type="body" idx="1"/>
          </p:nvPr>
        </p:nvSpPr>
        <p:spPr>
          <a:xfrm>
            <a:off x="311700" y="1290725"/>
            <a:ext cx="85206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800"/>
              </a:spcAft>
              <a:buClr>
                <a:schemeClr val="dk1"/>
              </a:buClr>
              <a:buSzPts val="1100"/>
              <a:buFont typeface="Arial"/>
              <a:buNone/>
            </a:pPr>
            <a:r>
              <a:rPr lang="en" sz="1300">
                <a:solidFill>
                  <a:srgbClr val="273239"/>
                </a:solidFill>
                <a:highlight>
                  <a:srgbClr val="FFFFFF"/>
                </a:highlight>
                <a:latin typeface="Nunito"/>
                <a:ea typeface="Nunito"/>
                <a:cs typeface="Nunito"/>
                <a:sym typeface="Nunito"/>
              </a:rPr>
              <a:t>1. </a:t>
            </a:r>
            <a:r>
              <a:rPr lang="en" sz="1900">
                <a:solidFill>
                  <a:srgbClr val="273239"/>
                </a:solidFill>
                <a:highlight>
                  <a:srgbClr val="FFFFFF"/>
                </a:highlight>
                <a:latin typeface="Nunito"/>
                <a:ea typeface="Nunito"/>
                <a:cs typeface="Nunito"/>
                <a:sym typeface="Nunito"/>
              </a:rPr>
              <a:t>A method is like a function i.e. used to expose the behavior of an object.</a:t>
            </a:r>
            <a:br>
              <a:rPr lang="en" sz="1900">
                <a:solidFill>
                  <a:srgbClr val="273239"/>
                </a:solidFill>
                <a:highlight>
                  <a:srgbClr val="FFFFFF"/>
                </a:highlight>
                <a:latin typeface="Nunito"/>
                <a:ea typeface="Nunito"/>
                <a:cs typeface="Nunito"/>
                <a:sym typeface="Nunito"/>
              </a:rPr>
            </a:br>
            <a:r>
              <a:rPr lang="en" sz="1900">
                <a:solidFill>
                  <a:srgbClr val="273239"/>
                </a:solidFill>
                <a:highlight>
                  <a:srgbClr val="FFFFFF"/>
                </a:highlight>
                <a:latin typeface="Nunito"/>
                <a:ea typeface="Nunito"/>
                <a:cs typeface="Nunito"/>
                <a:sym typeface="Nunito"/>
              </a:rPr>
              <a:t>2. It is a set of codes that perform a particular task.</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Constructor</a:t>
            </a:r>
            <a:endParaRPr/>
          </a:p>
        </p:txBody>
      </p:sp>
      <p:sp>
        <p:nvSpPr>
          <p:cNvPr id="301" name="Google Shape;301;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374151"/>
                </a:solidFill>
                <a:highlight>
                  <a:srgbClr val="FFFFFF"/>
                </a:highlight>
              </a:rPr>
              <a:t>As the name suggests, the constructor is used to </a:t>
            </a:r>
            <a:r>
              <a:rPr lang="en" sz="1500" i="1">
                <a:solidFill>
                  <a:srgbClr val="374151"/>
                </a:solidFill>
                <a:highlight>
                  <a:srgbClr val="FFFFFF"/>
                </a:highlight>
              </a:rPr>
              <a:t>construct</a:t>
            </a:r>
            <a:r>
              <a:rPr lang="en" sz="1500">
                <a:solidFill>
                  <a:srgbClr val="374151"/>
                </a:solidFill>
                <a:highlight>
                  <a:srgbClr val="FFFFFF"/>
                </a:highlight>
              </a:rPr>
              <a:t> the object of a class. It is a special method that outlines the steps that are performed when an instance of a class is created in the program.</a:t>
            </a:r>
            <a:endParaRPr sz="1500">
              <a:solidFill>
                <a:srgbClr val="374151"/>
              </a:solidFill>
              <a:highlight>
                <a:srgbClr val="FFFFFF"/>
              </a:highlight>
            </a:endParaRPr>
          </a:p>
          <a:p>
            <a:pPr marL="0" lvl="0" indent="0" algn="l" rtl="0">
              <a:spcBef>
                <a:spcPts val="1200"/>
              </a:spcBef>
              <a:spcAft>
                <a:spcPts val="0"/>
              </a:spcAft>
              <a:buNone/>
            </a:pPr>
            <a:r>
              <a:rPr lang="en" sz="1500">
                <a:solidFill>
                  <a:srgbClr val="374151"/>
                </a:solidFill>
              </a:rPr>
              <a:t>A constructor’s </a:t>
            </a:r>
            <a:r>
              <a:rPr lang="en" sz="1500" b="1">
                <a:solidFill>
                  <a:srgbClr val="374151"/>
                </a:solidFill>
              </a:rPr>
              <a:t>name</a:t>
            </a:r>
            <a:r>
              <a:rPr lang="en" sz="1500">
                <a:solidFill>
                  <a:srgbClr val="374151"/>
                </a:solidFill>
              </a:rPr>
              <a:t> must be exactly the </a:t>
            </a:r>
            <a:r>
              <a:rPr lang="en" sz="1500" b="1">
                <a:solidFill>
                  <a:srgbClr val="374151"/>
                </a:solidFill>
              </a:rPr>
              <a:t>same</a:t>
            </a:r>
            <a:r>
              <a:rPr lang="en" sz="1500">
                <a:solidFill>
                  <a:srgbClr val="374151"/>
                </a:solidFill>
              </a:rPr>
              <a:t> as the name of its class.</a:t>
            </a:r>
            <a:endParaRPr sz="1500">
              <a:solidFill>
                <a:srgbClr val="374151"/>
              </a:solidFill>
            </a:endParaRPr>
          </a:p>
          <a:p>
            <a:pPr marL="0" lvl="0" indent="0" algn="l" rtl="0">
              <a:spcBef>
                <a:spcPts val="1200"/>
              </a:spcBef>
              <a:spcAft>
                <a:spcPts val="0"/>
              </a:spcAft>
              <a:buNone/>
            </a:pPr>
            <a:endParaRPr sz="1500">
              <a:solidFill>
                <a:srgbClr val="374151"/>
              </a:solidFill>
            </a:endParaRPr>
          </a:p>
          <a:p>
            <a:pPr marL="0" lvl="0" indent="0" algn="l" rtl="0">
              <a:spcBef>
                <a:spcPts val="1200"/>
              </a:spcBef>
              <a:spcAft>
                <a:spcPts val="0"/>
              </a:spcAft>
              <a:buNone/>
            </a:pPr>
            <a:r>
              <a:rPr lang="en" sz="1500">
                <a:solidFill>
                  <a:srgbClr val="374151"/>
                </a:solidFill>
                <a:highlight>
                  <a:srgbClr val="FFFFFF"/>
                </a:highlight>
              </a:rPr>
              <a:t>The constructor is a special method because it </a:t>
            </a:r>
            <a:r>
              <a:rPr lang="en" sz="1500" b="1">
                <a:solidFill>
                  <a:srgbClr val="374151"/>
                </a:solidFill>
                <a:highlight>
                  <a:srgbClr val="FFFFFF"/>
                </a:highlight>
              </a:rPr>
              <a:t>does not have a return type</a:t>
            </a:r>
            <a:r>
              <a:rPr lang="en" sz="1500">
                <a:solidFill>
                  <a:srgbClr val="374151"/>
                </a:solidFill>
                <a:highlight>
                  <a:srgbClr val="FFFFFF"/>
                </a:highlight>
              </a:rPr>
              <a:t>. We do not even need to write </a:t>
            </a:r>
            <a:r>
              <a:rPr lang="en" sz="1350">
                <a:solidFill>
                  <a:srgbClr val="C7254E"/>
                </a:solidFill>
                <a:highlight>
                  <a:srgbClr val="F9F2F4"/>
                </a:highlight>
                <a:latin typeface="Courier New"/>
                <a:ea typeface="Courier New"/>
                <a:cs typeface="Courier New"/>
                <a:sym typeface="Courier New"/>
              </a:rPr>
              <a:t>void</a:t>
            </a:r>
            <a:r>
              <a:rPr lang="en" sz="1500">
                <a:solidFill>
                  <a:srgbClr val="374151"/>
                </a:solidFill>
                <a:highlight>
                  <a:srgbClr val="FFFFFF"/>
                </a:highlight>
              </a:rPr>
              <a:t> as the return type. It is a good practice to declare/define it as the first member method.</a:t>
            </a:r>
            <a:endParaRPr sz="1500">
              <a:solidFill>
                <a:srgbClr val="374151"/>
              </a:solidFill>
            </a:endParaRPr>
          </a:p>
          <a:p>
            <a:pPr marL="292100" marR="292100" lvl="0" indent="0" algn="l" rtl="0">
              <a:spcBef>
                <a:spcPts val="1700"/>
              </a:spcBef>
              <a:spcAft>
                <a:spcPts val="0"/>
              </a:spcAft>
              <a:buClr>
                <a:schemeClr val="dk1"/>
              </a:buClr>
              <a:buSzPts val="1100"/>
              <a:buFont typeface="Arial"/>
              <a:buNone/>
            </a:pPr>
            <a:endParaRPr sz="1500">
              <a:solidFill>
                <a:srgbClr val="374151"/>
              </a:solidFill>
            </a:endParaRPr>
          </a:p>
          <a:p>
            <a:pPr marL="0" lvl="0" indent="0" algn="l" rtl="0">
              <a:spcBef>
                <a:spcPts val="1700"/>
              </a:spcBef>
              <a:spcAft>
                <a:spcPts val="1200"/>
              </a:spcAft>
              <a:buNone/>
            </a:pPr>
            <a:endParaRPr sz="1500">
              <a:solidFill>
                <a:srgbClr val="374151"/>
              </a:solidFill>
              <a:highlight>
                <a:srgbClr val="FFFFFF"/>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constructor 	</a:t>
            </a:r>
            <a:endParaRPr/>
          </a:p>
          <a:p>
            <a:pPr marL="0" lvl="0" indent="0" algn="l" rtl="0">
              <a:spcBef>
                <a:spcPts val="0"/>
              </a:spcBef>
              <a:spcAft>
                <a:spcPts val="0"/>
              </a:spcAft>
              <a:buNone/>
            </a:pPr>
            <a:endParaRPr/>
          </a:p>
        </p:txBody>
      </p:sp>
      <p:sp>
        <p:nvSpPr>
          <p:cNvPr id="307" name="Google Shape;307;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7350" algn="l" rtl="0">
              <a:spcBef>
                <a:spcPts val="0"/>
              </a:spcBef>
              <a:spcAft>
                <a:spcPts val="0"/>
              </a:spcAft>
              <a:buSzPts val="2500"/>
              <a:buAutoNum type="arabicPeriod"/>
            </a:pPr>
            <a:r>
              <a:rPr lang="en" sz="2500"/>
              <a:t>Default or non parameterized</a:t>
            </a:r>
            <a:endParaRPr sz="2500"/>
          </a:p>
          <a:p>
            <a:pPr marL="457200" lvl="0" indent="-387350" algn="l" rtl="0">
              <a:spcBef>
                <a:spcPts val="0"/>
              </a:spcBef>
              <a:spcAft>
                <a:spcPts val="0"/>
              </a:spcAft>
              <a:buSzPts val="2500"/>
              <a:buAutoNum type="arabicPeriod"/>
            </a:pPr>
            <a:r>
              <a:rPr lang="en" sz="2500"/>
              <a:t>Parameterized</a:t>
            </a:r>
            <a:endParaRPr sz="25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 Constructor</a:t>
            </a:r>
            <a:endParaRPr/>
          </a:p>
        </p:txBody>
      </p:sp>
      <p:sp>
        <p:nvSpPr>
          <p:cNvPr id="313" name="Google Shape;313;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374151"/>
                </a:solidFill>
                <a:highlight>
                  <a:srgbClr val="FFFFFF"/>
                </a:highlight>
              </a:rPr>
              <a:t>The default constructor is the most basic form of a constructor. In a default constructor, we define the default values for the data members of the class. Hence, the constructor creates an object in which the data members are initialized to their default values.</a:t>
            </a:r>
            <a:endParaRPr sz="1500">
              <a:solidFill>
                <a:srgbClr val="374151"/>
              </a:solidFill>
              <a:highlight>
                <a:srgbClr val="FFFFFF"/>
              </a:highlight>
            </a:endParaRPr>
          </a:p>
          <a:p>
            <a:pPr marL="0" lvl="0" indent="0" algn="l" rtl="0">
              <a:spcBef>
                <a:spcPts val="1200"/>
              </a:spcBef>
              <a:spcAft>
                <a:spcPts val="0"/>
              </a:spcAft>
              <a:buNone/>
            </a:pPr>
            <a:endParaRPr sz="1500">
              <a:solidFill>
                <a:srgbClr val="374151"/>
              </a:solidFill>
              <a:highlight>
                <a:srgbClr val="FFFFFF"/>
              </a:highlight>
            </a:endParaRPr>
          </a:p>
          <a:p>
            <a:pPr marL="0" lvl="0" indent="0" algn="l" rtl="0">
              <a:spcBef>
                <a:spcPts val="1200"/>
              </a:spcBef>
              <a:spcAft>
                <a:spcPts val="0"/>
              </a:spcAft>
              <a:buNone/>
            </a:pPr>
            <a:r>
              <a:rPr lang="en" sz="1500">
                <a:solidFill>
                  <a:srgbClr val="374151"/>
                </a:solidFill>
                <a:highlight>
                  <a:srgbClr val="F9FAFB"/>
                </a:highlight>
              </a:rPr>
              <a:t>If you don’t define any constructor, the Java compiler will insert a default constructor for you. Thus, once the class is compiled it will always at least have a no-argument constructor.</a:t>
            </a:r>
            <a:endParaRPr sz="1500">
              <a:solidFill>
                <a:srgbClr val="374151"/>
              </a:solidFill>
              <a:highlight>
                <a:srgbClr val="F9FAFB"/>
              </a:highlight>
            </a:endParaRPr>
          </a:p>
          <a:p>
            <a:pPr marL="0" lvl="0" indent="0" algn="l" rtl="0">
              <a:spcBef>
                <a:spcPts val="1200"/>
              </a:spcBef>
              <a:spcAft>
                <a:spcPts val="1200"/>
              </a:spcAft>
              <a:buNone/>
            </a:pPr>
            <a:r>
              <a:rPr lang="en" sz="1500">
                <a:solidFill>
                  <a:srgbClr val="374151"/>
                </a:solidFill>
                <a:highlight>
                  <a:srgbClr val="F9FAFB"/>
                </a:highlight>
              </a:rPr>
              <a:t>If you don’t define any constructor, the Java compiler will insert a default constructor for you. Thus, once the class is compiled it will always at least have a no-argument constructor.</a:t>
            </a:r>
            <a:endParaRPr sz="1500">
              <a:solidFill>
                <a:srgbClr val="374151"/>
              </a:solidFill>
              <a:highlight>
                <a:srgbClr val="F9FAFB"/>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Parameterized constructor</a:t>
            </a:r>
            <a:endParaRPr/>
          </a:p>
        </p:txBody>
      </p:sp>
      <p:sp>
        <p:nvSpPr>
          <p:cNvPr id="319" name="Google Shape;319;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rgbClr val="374151"/>
                </a:solidFill>
                <a:highlight>
                  <a:srgbClr val="F9FAFB"/>
                </a:highlight>
              </a:rPr>
              <a:t>In a parameterized constructor, we pass arguments to the constructor and set them as the values of our data members.</a:t>
            </a:r>
            <a:endParaRPr/>
          </a:p>
        </p:txBody>
      </p:sp>
      <p:pic>
        <p:nvPicPr>
          <p:cNvPr id="320" name="Google Shape;320;p56"/>
          <p:cNvPicPr preferRelativeResize="0"/>
          <p:nvPr/>
        </p:nvPicPr>
        <p:blipFill>
          <a:blip r:embed="rId3">
            <a:alphaModFix/>
          </a:blip>
          <a:stretch>
            <a:fillRect/>
          </a:stretch>
        </p:blipFill>
        <p:spPr>
          <a:xfrm>
            <a:off x="375925" y="2278902"/>
            <a:ext cx="5716074" cy="2244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This Keyword</a:t>
            </a:r>
            <a:endParaRPr/>
          </a:p>
        </p:txBody>
      </p:sp>
      <p:sp>
        <p:nvSpPr>
          <p:cNvPr id="326" name="Google Shape;326;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rgbClr val="374151"/>
                </a:solidFill>
                <a:highlight>
                  <a:srgbClr val="FFFFFF"/>
                </a:highlight>
              </a:rPr>
              <a:t>The </a:t>
            </a:r>
            <a:r>
              <a:rPr lang="en" sz="1350">
                <a:solidFill>
                  <a:srgbClr val="C7254E"/>
                </a:solidFill>
                <a:highlight>
                  <a:srgbClr val="F9F2F4"/>
                </a:highlight>
                <a:latin typeface="Courier New"/>
                <a:ea typeface="Courier New"/>
                <a:cs typeface="Courier New"/>
                <a:sym typeface="Courier New"/>
              </a:rPr>
              <a:t>this</a:t>
            </a:r>
            <a:r>
              <a:rPr lang="en" sz="1500">
                <a:solidFill>
                  <a:srgbClr val="374151"/>
                </a:solidFill>
                <a:highlight>
                  <a:srgbClr val="FFFFFF"/>
                </a:highlight>
              </a:rPr>
              <a:t> reference variable exists for every class. It refers to the class object itself. We use </a:t>
            </a:r>
            <a:r>
              <a:rPr lang="en" sz="1350">
                <a:solidFill>
                  <a:srgbClr val="C7254E"/>
                </a:solidFill>
                <a:highlight>
                  <a:srgbClr val="F9F2F4"/>
                </a:highlight>
                <a:latin typeface="Courier New"/>
                <a:ea typeface="Courier New"/>
                <a:cs typeface="Courier New"/>
                <a:sym typeface="Courier New"/>
              </a:rPr>
              <a:t>this</a:t>
            </a:r>
            <a:r>
              <a:rPr lang="en" sz="1500">
                <a:solidFill>
                  <a:srgbClr val="374151"/>
                </a:solidFill>
                <a:highlight>
                  <a:srgbClr val="FFFFFF"/>
                </a:highlight>
              </a:rPr>
              <a:t> when we have an argument which has the same name as a data member. </a:t>
            </a:r>
            <a:r>
              <a:rPr lang="en" sz="1350">
                <a:solidFill>
                  <a:srgbClr val="C7254E"/>
                </a:solidFill>
                <a:highlight>
                  <a:srgbClr val="F9F2F4"/>
                </a:highlight>
                <a:latin typeface="Courier New"/>
                <a:ea typeface="Courier New"/>
                <a:cs typeface="Courier New"/>
                <a:sym typeface="Courier New"/>
              </a:rPr>
              <a:t>this.memberName</a:t>
            </a:r>
            <a:r>
              <a:rPr lang="en" sz="1500">
                <a:solidFill>
                  <a:srgbClr val="374151"/>
                </a:solidFill>
                <a:highlight>
                  <a:srgbClr val="FFFFFF"/>
                </a:highlight>
              </a:rPr>
              <a:t> specifies that we are accessing the </a:t>
            </a:r>
            <a:r>
              <a:rPr lang="en" sz="1350">
                <a:solidFill>
                  <a:srgbClr val="C7254E"/>
                </a:solidFill>
                <a:highlight>
                  <a:srgbClr val="F9F2F4"/>
                </a:highlight>
                <a:latin typeface="Courier New"/>
                <a:ea typeface="Courier New"/>
                <a:cs typeface="Courier New"/>
                <a:sym typeface="Courier New"/>
              </a:rPr>
              <a:t>memberName</a:t>
            </a:r>
            <a:r>
              <a:rPr lang="en" sz="1500">
                <a:solidFill>
                  <a:srgbClr val="374151"/>
                </a:solidFill>
                <a:highlight>
                  <a:srgbClr val="FFFFFF"/>
                </a:highlight>
              </a:rPr>
              <a:t> variable of the particular class.</a:t>
            </a:r>
            <a:endParaRPr/>
          </a:p>
        </p:txBody>
      </p:sp>
      <p:pic>
        <p:nvPicPr>
          <p:cNvPr id="327" name="Google Shape;327;p57"/>
          <p:cNvPicPr preferRelativeResize="0"/>
          <p:nvPr/>
        </p:nvPicPr>
        <p:blipFill>
          <a:blip r:embed="rId3">
            <a:alphaModFix/>
          </a:blip>
          <a:stretch>
            <a:fillRect/>
          </a:stretch>
        </p:blipFill>
        <p:spPr>
          <a:xfrm>
            <a:off x="493250" y="2376201"/>
            <a:ext cx="7607276" cy="17400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Call Constructor from a constructor</a:t>
            </a:r>
            <a:endParaRPr/>
          </a:p>
        </p:txBody>
      </p:sp>
      <p:sp>
        <p:nvSpPr>
          <p:cNvPr id="333" name="Google Shape;333;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rgbClr val="374151"/>
                </a:solidFill>
                <a:highlight>
                  <a:srgbClr val="FFFFFF"/>
                </a:highlight>
              </a:rPr>
              <a:t>In Java, we can call a constructor from a constructor. When you call a constructor from another constructor, you use the </a:t>
            </a:r>
            <a:r>
              <a:rPr lang="en" sz="1350">
                <a:solidFill>
                  <a:srgbClr val="C7254E"/>
                </a:solidFill>
                <a:highlight>
                  <a:srgbClr val="F9F2F4"/>
                </a:highlight>
                <a:latin typeface="Courier New"/>
                <a:ea typeface="Courier New"/>
                <a:cs typeface="Courier New"/>
                <a:sym typeface="Courier New"/>
              </a:rPr>
              <a:t>this</a:t>
            </a:r>
            <a:r>
              <a:rPr lang="en" sz="1500">
                <a:solidFill>
                  <a:srgbClr val="374151"/>
                </a:solidFill>
                <a:highlight>
                  <a:srgbClr val="FFFFFF"/>
                </a:highlight>
              </a:rPr>
              <a:t> keyword to refer to the constructor.</a:t>
            </a:r>
            <a:endParaRPr/>
          </a:p>
        </p:txBody>
      </p:sp>
      <p:pic>
        <p:nvPicPr>
          <p:cNvPr id="334" name="Google Shape;334;p58"/>
          <p:cNvPicPr preferRelativeResize="0"/>
          <p:nvPr/>
        </p:nvPicPr>
        <p:blipFill>
          <a:blip r:embed="rId3">
            <a:alphaModFix/>
          </a:blip>
          <a:stretch>
            <a:fillRect/>
          </a:stretch>
        </p:blipFill>
        <p:spPr>
          <a:xfrm>
            <a:off x="835525" y="2043721"/>
            <a:ext cx="5902749" cy="2298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Memory management	</a:t>
            </a:r>
            <a:endParaRPr/>
          </a:p>
        </p:txBody>
      </p:sp>
      <p:sp>
        <p:nvSpPr>
          <p:cNvPr id="340" name="Google Shape;340;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lnSpc>
                <a:spcPct val="148000"/>
              </a:lnSpc>
              <a:spcBef>
                <a:spcPts val="0"/>
              </a:spcBef>
              <a:spcAft>
                <a:spcPts val="0"/>
              </a:spcAft>
              <a:buSzPts val="440"/>
              <a:buNone/>
            </a:pPr>
            <a:r>
              <a:rPr lang="en" sz="1560">
                <a:solidFill>
                  <a:srgbClr val="273239"/>
                </a:solidFill>
                <a:highlight>
                  <a:srgbClr val="FFFFFF"/>
                </a:highlight>
                <a:latin typeface="Nunito"/>
                <a:ea typeface="Nunito"/>
                <a:cs typeface="Nunito"/>
                <a:sym typeface="Nunito"/>
              </a:rPr>
              <a:t>Heap vs stack </a:t>
            </a:r>
            <a:endParaRPr sz="1560">
              <a:solidFill>
                <a:srgbClr val="273239"/>
              </a:solidFill>
              <a:highlight>
                <a:srgbClr val="FFFFFF"/>
              </a:highlight>
              <a:latin typeface="Nunito"/>
              <a:ea typeface="Nunito"/>
              <a:cs typeface="Nunito"/>
              <a:sym typeface="Nunito"/>
            </a:endParaRPr>
          </a:p>
          <a:p>
            <a:pPr marL="0" lvl="0" indent="0" algn="just" rtl="0">
              <a:lnSpc>
                <a:spcPct val="148000"/>
              </a:lnSpc>
              <a:spcBef>
                <a:spcPts val="1800"/>
              </a:spcBef>
              <a:spcAft>
                <a:spcPts val="0"/>
              </a:spcAft>
              <a:buSzPts val="440"/>
              <a:buNone/>
            </a:pPr>
            <a:endParaRPr sz="1460">
              <a:solidFill>
                <a:srgbClr val="273239"/>
              </a:solidFill>
              <a:highlight>
                <a:srgbClr val="FFFFFF"/>
              </a:highlight>
              <a:latin typeface="Nunito"/>
              <a:ea typeface="Nunito"/>
              <a:cs typeface="Nunito"/>
              <a:sym typeface="Nunito"/>
            </a:endParaRPr>
          </a:p>
          <a:p>
            <a:pPr marL="0" lvl="0" indent="0" algn="just" rtl="0">
              <a:lnSpc>
                <a:spcPct val="148000"/>
              </a:lnSpc>
              <a:spcBef>
                <a:spcPts val="1800"/>
              </a:spcBef>
              <a:spcAft>
                <a:spcPts val="0"/>
              </a:spcAft>
              <a:buSzPts val="440"/>
              <a:buNone/>
            </a:pPr>
            <a:r>
              <a:rPr lang="en" sz="1386">
                <a:solidFill>
                  <a:srgbClr val="333333"/>
                </a:solidFill>
                <a:highlight>
                  <a:srgbClr val="FFFFFF"/>
                </a:highlight>
                <a:latin typeface="Roboto"/>
                <a:ea typeface="Roboto"/>
                <a:cs typeface="Roboto"/>
                <a:sym typeface="Roboto"/>
              </a:rPr>
              <a:t>The JVM divides the memory into two parts: </a:t>
            </a:r>
            <a:r>
              <a:rPr lang="en" sz="1386">
                <a:solidFill>
                  <a:srgbClr val="008000"/>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stack</a:t>
            </a:r>
            <a:r>
              <a:rPr lang="en" sz="1386">
                <a:solidFill>
                  <a:srgbClr val="333333"/>
                </a:solidFill>
                <a:highlight>
                  <a:srgbClr val="FFFFFF"/>
                </a:highlight>
                <a:latin typeface="Roboto"/>
                <a:ea typeface="Roboto"/>
                <a:cs typeface="Roboto"/>
                <a:sym typeface="Roboto"/>
              </a:rPr>
              <a:t> memory and </a:t>
            </a:r>
            <a:r>
              <a:rPr lang="en" sz="1386">
                <a:solidFill>
                  <a:srgbClr val="008000"/>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heap</a:t>
            </a:r>
            <a:r>
              <a:rPr lang="en" sz="1386">
                <a:solidFill>
                  <a:srgbClr val="333333"/>
                </a:solidFill>
                <a:highlight>
                  <a:srgbClr val="FFFFFF"/>
                </a:highlight>
                <a:latin typeface="Roboto"/>
                <a:ea typeface="Roboto"/>
                <a:cs typeface="Roboto"/>
                <a:sym typeface="Roboto"/>
              </a:rPr>
              <a:t> memory. From the perspective of Java, both are important memory areas but both are used for different purposes. The </a:t>
            </a:r>
            <a:r>
              <a:rPr lang="en" sz="1386" b="1">
                <a:solidFill>
                  <a:srgbClr val="333333"/>
                </a:solidFill>
                <a:highlight>
                  <a:srgbClr val="FFFFFF"/>
                </a:highlight>
                <a:latin typeface="Roboto"/>
                <a:ea typeface="Roboto"/>
                <a:cs typeface="Roboto"/>
                <a:sym typeface="Roboto"/>
              </a:rPr>
              <a:t>major difference between Stack memory and heap memory</a:t>
            </a:r>
            <a:r>
              <a:rPr lang="en" sz="1386">
                <a:solidFill>
                  <a:srgbClr val="333333"/>
                </a:solidFill>
                <a:highlight>
                  <a:srgbClr val="FFFFFF"/>
                </a:highlight>
                <a:latin typeface="Roboto"/>
                <a:ea typeface="Roboto"/>
                <a:cs typeface="Roboto"/>
                <a:sym typeface="Roboto"/>
              </a:rPr>
              <a:t> is that the stack is used to store the order of method execution and local variables while the heap memory stores the objects and it uses dynamic memory allocation and deallocation</a:t>
            </a:r>
            <a:endParaRPr sz="1386">
              <a:solidFill>
                <a:srgbClr val="333333"/>
              </a:solidFill>
              <a:highlight>
                <a:srgbClr val="FFFFFF"/>
              </a:highlight>
              <a:latin typeface="Roboto"/>
              <a:ea typeface="Roboto"/>
              <a:cs typeface="Roboto"/>
              <a:sym typeface="Roboto"/>
            </a:endParaRPr>
          </a:p>
          <a:p>
            <a:pPr marL="0" lvl="0" indent="0" algn="just" rtl="0">
              <a:lnSpc>
                <a:spcPct val="148000"/>
              </a:lnSpc>
              <a:spcBef>
                <a:spcPts val="1800"/>
              </a:spcBef>
              <a:spcAft>
                <a:spcPts val="0"/>
              </a:spcAft>
              <a:buSzPts val="440"/>
              <a:buNone/>
            </a:pPr>
            <a:endParaRPr sz="1386">
              <a:solidFill>
                <a:srgbClr val="333333"/>
              </a:solidFill>
              <a:highlight>
                <a:srgbClr val="FFFFFF"/>
              </a:highlight>
              <a:latin typeface="Roboto"/>
              <a:ea typeface="Roboto"/>
              <a:cs typeface="Roboto"/>
              <a:sym typeface="Roboto"/>
            </a:endParaRPr>
          </a:p>
          <a:p>
            <a:pPr marL="0" lvl="0" indent="0" algn="just" rtl="0">
              <a:lnSpc>
                <a:spcPct val="148000"/>
              </a:lnSpc>
              <a:spcBef>
                <a:spcPts val="1800"/>
              </a:spcBef>
              <a:spcAft>
                <a:spcPts val="0"/>
              </a:spcAft>
              <a:buSzPts val="440"/>
              <a:buNone/>
            </a:pPr>
            <a:endParaRPr sz="1386">
              <a:solidFill>
                <a:srgbClr val="333333"/>
              </a:solidFill>
              <a:highlight>
                <a:srgbClr val="FFFFFF"/>
              </a:highlight>
              <a:latin typeface="Roboto"/>
              <a:ea typeface="Roboto"/>
              <a:cs typeface="Roboto"/>
              <a:sym typeface="Roboto"/>
            </a:endParaRPr>
          </a:p>
          <a:p>
            <a:pPr marL="0" lvl="0" indent="0" algn="just" rtl="0">
              <a:lnSpc>
                <a:spcPct val="148000"/>
              </a:lnSpc>
              <a:spcBef>
                <a:spcPts val="1800"/>
              </a:spcBef>
              <a:spcAft>
                <a:spcPts val="0"/>
              </a:spcAft>
              <a:buSzPts val="440"/>
              <a:buNone/>
            </a:pPr>
            <a:endParaRPr sz="1386">
              <a:solidFill>
                <a:srgbClr val="333333"/>
              </a:solidFill>
              <a:highlight>
                <a:srgbClr val="FFFFFF"/>
              </a:highlight>
              <a:latin typeface="Roboto"/>
              <a:ea typeface="Roboto"/>
              <a:cs typeface="Roboto"/>
              <a:sym typeface="Roboto"/>
            </a:endParaRPr>
          </a:p>
          <a:p>
            <a:pPr marL="457200" lvl="0" indent="0" algn="l" rtl="0">
              <a:lnSpc>
                <a:spcPct val="105000"/>
              </a:lnSpc>
              <a:spcBef>
                <a:spcPts val="1800"/>
              </a:spcBef>
              <a:spcAft>
                <a:spcPts val="1200"/>
              </a:spcAft>
              <a:buSzPts val="440"/>
              <a:buNone/>
            </a:pPr>
            <a:r>
              <a:rPr lang="en" sz="1660"/>
              <a:t> </a:t>
            </a:r>
            <a:endParaRPr sz="166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Memory management	</a:t>
            </a:r>
            <a:endParaRPr/>
          </a:p>
        </p:txBody>
      </p:sp>
      <p:sp>
        <p:nvSpPr>
          <p:cNvPr id="346" name="Google Shape;346;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lnSpc>
                <a:spcPct val="158000"/>
              </a:lnSpc>
              <a:spcBef>
                <a:spcPts val="0"/>
              </a:spcBef>
              <a:spcAft>
                <a:spcPts val="0"/>
              </a:spcAft>
              <a:buNone/>
            </a:pPr>
            <a:r>
              <a:rPr lang="en" sz="2616">
                <a:solidFill>
                  <a:srgbClr val="333333"/>
                </a:solidFill>
                <a:highlight>
                  <a:srgbClr val="FFFFFF"/>
                </a:highlight>
                <a:latin typeface="Roboto"/>
                <a:ea typeface="Roboto"/>
                <a:cs typeface="Roboto"/>
                <a:sym typeface="Roboto"/>
              </a:rPr>
              <a:t>Stack - LIFO  , </a:t>
            </a:r>
            <a:r>
              <a:rPr lang="en" sz="2616">
                <a:solidFill>
                  <a:schemeClr val="dk1"/>
                </a:solidFill>
                <a:highlight>
                  <a:srgbClr val="FFFFFF"/>
                </a:highlight>
                <a:latin typeface="Roboto"/>
                <a:ea typeface="Roboto"/>
                <a:cs typeface="Roboto"/>
                <a:sym typeface="Roboto"/>
              </a:rPr>
              <a:t>FIFO (Queue) </a:t>
            </a:r>
            <a:endParaRPr sz="2616">
              <a:solidFill>
                <a:schemeClr val="dk1"/>
              </a:solidFill>
              <a:highlight>
                <a:srgbClr val="FFFFFF"/>
              </a:highlight>
              <a:latin typeface="Roboto"/>
              <a:ea typeface="Roboto"/>
              <a:cs typeface="Roboto"/>
              <a:sym typeface="Roboto"/>
            </a:endParaRPr>
          </a:p>
          <a:p>
            <a:pPr marL="0" lvl="0" indent="0" algn="just" rtl="0">
              <a:lnSpc>
                <a:spcPct val="158000"/>
              </a:lnSpc>
              <a:spcBef>
                <a:spcPts val="1800"/>
              </a:spcBef>
              <a:spcAft>
                <a:spcPts val="0"/>
              </a:spcAft>
              <a:buNone/>
            </a:pPr>
            <a:r>
              <a:rPr lang="en" sz="1600">
                <a:solidFill>
                  <a:srgbClr val="333333"/>
                </a:solidFill>
                <a:highlight>
                  <a:srgbClr val="FFFFFF"/>
                </a:highlight>
                <a:latin typeface="Roboto"/>
                <a:ea typeface="Roboto"/>
                <a:cs typeface="Roboto"/>
                <a:sym typeface="Roboto"/>
              </a:rPr>
              <a:t>It stores the variables, references to objects, and partial results. Memory allocated to stack lives until the function returns. If there is no space for creating the new objects, it throws the </a:t>
            </a:r>
            <a:r>
              <a:rPr lang="en" sz="1600">
                <a:solidFill>
                  <a:srgbClr val="333333"/>
                </a:solidFill>
                <a:highlight>
                  <a:srgbClr val="E4E3E3"/>
                </a:highlight>
                <a:latin typeface="Roboto"/>
                <a:ea typeface="Roboto"/>
                <a:cs typeface="Roboto"/>
                <a:sym typeface="Roboto"/>
              </a:rPr>
              <a:t>java.lang.StackOverFlowError</a:t>
            </a:r>
            <a:endParaRPr sz="2616">
              <a:solidFill>
                <a:srgbClr val="333333"/>
              </a:solidFill>
              <a:highlight>
                <a:srgbClr val="FFFFFF"/>
              </a:highlight>
              <a:latin typeface="Roboto"/>
              <a:ea typeface="Roboto"/>
              <a:cs typeface="Roboto"/>
              <a:sym typeface="Roboto"/>
            </a:endParaRPr>
          </a:p>
          <a:p>
            <a:pPr marL="457200" lvl="0" indent="0" algn="l" rtl="0">
              <a:spcBef>
                <a:spcPts val="1800"/>
              </a:spcBef>
              <a:spcAft>
                <a:spcPts val="1200"/>
              </a:spcAft>
              <a:buNone/>
            </a:pPr>
            <a:r>
              <a:rPr lang="en" sz="3300"/>
              <a:t> </a:t>
            </a:r>
            <a:endParaRPr sz="33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61"/>
          <p:cNvSpPr txBox="1">
            <a:spLocks noGrp="1"/>
          </p:cNvSpPr>
          <p:nvPr>
            <p:ph type="title"/>
          </p:nvPr>
        </p:nvSpPr>
        <p:spPr>
          <a:xfrm>
            <a:off x="311700" y="36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Heap</a:t>
            </a:r>
            <a:endParaRPr/>
          </a:p>
        </p:txBody>
      </p:sp>
      <p:sp>
        <p:nvSpPr>
          <p:cNvPr id="352" name="Google Shape;352;p61"/>
          <p:cNvSpPr txBox="1">
            <a:spLocks noGrp="1"/>
          </p:cNvSpPr>
          <p:nvPr>
            <p:ph type="body" idx="1"/>
          </p:nvPr>
        </p:nvSpPr>
        <p:spPr>
          <a:xfrm>
            <a:off x="311700" y="10562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solidFill>
                  <a:srgbClr val="333333"/>
                </a:solidFill>
                <a:highlight>
                  <a:srgbClr val="FFFFFF"/>
                </a:highlight>
                <a:latin typeface="Roboto"/>
                <a:ea typeface="Roboto"/>
                <a:cs typeface="Roboto"/>
                <a:sym typeface="Roboto"/>
              </a:rPr>
              <a:t>It is created when the JVM starts up and used by the application as long as the application runs. It stores objects and JRE classes. Whenever we create objects it occupies space in the heap memory while the reference of that object creates in the stack. It does not follow any order like the stack. It dynamically handles the memory blocks. It means, we need not to handle the memory manually. For managing the memory automatically, </a:t>
            </a:r>
            <a:r>
              <a:rPr lang="en" sz="1600">
                <a:solidFill>
                  <a:srgbClr val="008000"/>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Java</a:t>
            </a:r>
            <a:r>
              <a:rPr lang="en" sz="1600">
                <a:solidFill>
                  <a:srgbClr val="333333"/>
                </a:solidFill>
                <a:highlight>
                  <a:srgbClr val="FFFFFF"/>
                </a:highlight>
                <a:latin typeface="Roboto"/>
                <a:ea typeface="Roboto"/>
                <a:cs typeface="Roboto"/>
                <a:sym typeface="Roboto"/>
              </a:rPr>
              <a:t> provides the </a:t>
            </a:r>
            <a:r>
              <a:rPr lang="en" sz="1600">
                <a:solidFill>
                  <a:srgbClr val="008000"/>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garbage collector</a:t>
            </a:r>
            <a:r>
              <a:rPr lang="en" sz="1600">
                <a:solidFill>
                  <a:srgbClr val="333333"/>
                </a:solidFill>
                <a:highlight>
                  <a:srgbClr val="FFFFFF"/>
                </a:highlight>
                <a:latin typeface="Roboto"/>
                <a:ea typeface="Roboto"/>
                <a:cs typeface="Roboto"/>
                <a:sym typeface="Roboto"/>
              </a:rPr>
              <a:t> that deletes the objects which are no longer being used. Memory allocated to heap lives until any one event, either program terminated or memory free does not occur. The elements are globally accessible in the application. It is a common memory space shared with all the threads. If the heap space is full, it throws the </a:t>
            </a:r>
            <a:r>
              <a:rPr lang="en" sz="1600">
                <a:solidFill>
                  <a:srgbClr val="333333"/>
                </a:solidFill>
                <a:highlight>
                  <a:srgbClr val="E4E3E3"/>
                </a:highlight>
                <a:latin typeface="Roboto"/>
                <a:ea typeface="Roboto"/>
                <a:cs typeface="Roboto"/>
                <a:sym typeface="Roboto"/>
              </a:rPr>
              <a:t>java.lang.OutOfMemoryError</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Times New Roman"/>
                <a:ea typeface="Times New Roman"/>
                <a:cs typeface="Times New Roman"/>
                <a:sym typeface="Times New Roman"/>
              </a:rPr>
              <a:t>Contd..</a:t>
            </a:r>
            <a:endParaRPr sz="4000" b="1">
              <a:latin typeface="Times New Roman"/>
              <a:ea typeface="Times New Roman"/>
              <a:cs typeface="Times New Roman"/>
              <a:sym typeface="Times New Roman"/>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55000" lnSpcReduction="20000"/>
          </a:bodyPr>
          <a:lstStyle/>
          <a:p>
            <a:pPr marL="457200" lvl="0" indent="-328136" algn="just" rtl="0">
              <a:lnSpc>
                <a:spcPct val="115000"/>
              </a:lnSpc>
              <a:spcBef>
                <a:spcPts val="1500"/>
              </a:spcBef>
              <a:spcAft>
                <a:spcPts val="0"/>
              </a:spcAft>
              <a:buClr>
                <a:srgbClr val="3D3D4E"/>
              </a:buClr>
              <a:buSzPct val="100000"/>
              <a:buChar char="●"/>
            </a:pPr>
            <a:r>
              <a:rPr lang="en" sz="2850" b="1">
                <a:solidFill>
                  <a:srgbClr val="3D3D4E"/>
                </a:solidFill>
                <a:highlight>
                  <a:schemeClr val="lt1"/>
                </a:highlight>
                <a:latin typeface="Times New Roman"/>
                <a:ea typeface="Times New Roman"/>
                <a:cs typeface="Times New Roman"/>
                <a:sym typeface="Times New Roman"/>
              </a:rPr>
              <a:t>High Performance:</a:t>
            </a:r>
            <a:r>
              <a:rPr lang="en" sz="2850">
                <a:solidFill>
                  <a:srgbClr val="3D3D4E"/>
                </a:solidFill>
                <a:highlight>
                  <a:schemeClr val="lt1"/>
                </a:highlight>
                <a:latin typeface="Times New Roman"/>
                <a:ea typeface="Times New Roman"/>
                <a:cs typeface="Times New Roman"/>
                <a:sym typeface="Times New Roman"/>
              </a:rPr>
              <a:t> With the use of JIT (</a:t>
            </a:r>
            <a:r>
              <a:rPr lang="en" sz="2850" i="1">
                <a:solidFill>
                  <a:srgbClr val="3D3D4E"/>
                </a:solidFill>
                <a:highlight>
                  <a:schemeClr val="lt1"/>
                </a:highlight>
                <a:latin typeface="Times New Roman"/>
                <a:ea typeface="Times New Roman"/>
                <a:cs typeface="Times New Roman"/>
                <a:sym typeface="Times New Roman"/>
              </a:rPr>
              <a:t>Just-In-Time</a:t>
            </a:r>
            <a:r>
              <a:rPr lang="en" sz="2850">
                <a:solidFill>
                  <a:srgbClr val="3D3D4E"/>
                </a:solidFill>
                <a:highlight>
                  <a:schemeClr val="lt1"/>
                </a:highlight>
                <a:latin typeface="Times New Roman"/>
                <a:ea typeface="Times New Roman"/>
                <a:cs typeface="Times New Roman"/>
                <a:sym typeface="Times New Roman"/>
              </a:rPr>
              <a:t>) compilers, Java achieves high performance through the use of </a:t>
            </a:r>
            <a:r>
              <a:rPr lang="en" sz="2850" b="1">
                <a:solidFill>
                  <a:srgbClr val="3D3D4E"/>
                </a:solidFill>
                <a:highlight>
                  <a:schemeClr val="lt1"/>
                </a:highlight>
                <a:latin typeface="Times New Roman"/>
                <a:ea typeface="Times New Roman"/>
                <a:cs typeface="Times New Roman"/>
                <a:sym typeface="Times New Roman"/>
              </a:rPr>
              <a:t>byte code</a:t>
            </a:r>
            <a:r>
              <a:rPr lang="en" sz="2850">
                <a:solidFill>
                  <a:srgbClr val="3D3D4E"/>
                </a:solidFill>
                <a:highlight>
                  <a:schemeClr val="lt1"/>
                </a:highlight>
                <a:latin typeface="Times New Roman"/>
                <a:ea typeface="Times New Roman"/>
                <a:cs typeface="Times New Roman"/>
                <a:sym typeface="Times New Roman"/>
              </a:rPr>
              <a:t> that can be easily translated into native machine code.</a:t>
            </a:r>
            <a:endParaRPr sz="2850">
              <a:solidFill>
                <a:srgbClr val="3D3D4E"/>
              </a:solidFill>
              <a:highlight>
                <a:schemeClr val="lt1"/>
              </a:highlight>
              <a:latin typeface="Times New Roman"/>
              <a:ea typeface="Times New Roman"/>
              <a:cs typeface="Times New Roman"/>
              <a:sym typeface="Times New Roman"/>
            </a:endParaRPr>
          </a:p>
          <a:p>
            <a:pPr marL="457200" lvl="0" indent="0" algn="just" rtl="0">
              <a:lnSpc>
                <a:spcPct val="115000"/>
              </a:lnSpc>
              <a:spcBef>
                <a:spcPts val="1500"/>
              </a:spcBef>
              <a:spcAft>
                <a:spcPts val="0"/>
              </a:spcAft>
              <a:buNone/>
            </a:pPr>
            <a:endParaRPr sz="2850">
              <a:solidFill>
                <a:srgbClr val="3D3D4E"/>
              </a:solidFill>
              <a:highlight>
                <a:schemeClr val="lt1"/>
              </a:highlight>
              <a:latin typeface="Times New Roman"/>
              <a:ea typeface="Times New Roman"/>
              <a:cs typeface="Times New Roman"/>
              <a:sym typeface="Times New Roman"/>
            </a:endParaRPr>
          </a:p>
          <a:p>
            <a:pPr marL="457200" lvl="0" indent="-328136" algn="just" rtl="0">
              <a:lnSpc>
                <a:spcPct val="115000"/>
              </a:lnSpc>
              <a:spcBef>
                <a:spcPts val="1500"/>
              </a:spcBef>
              <a:spcAft>
                <a:spcPts val="0"/>
              </a:spcAft>
              <a:buClr>
                <a:srgbClr val="3D3D4E"/>
              </a:buClr>
              <a:buSzPct val="100000"/>
              <a:buChar char="●"/>
            </a:pPr>
            <a:r>
              <a:rPr lang="en" sz="2850">
                <a:solidFill>
                  <a:srgbClr val="3D3D4E"/>
                </a:solidFill>
                <a:highlight>
                  <a:schemeClr val="lt1"/>
                </a:highlight>
                <a:latin typeface="Times New Roman"/>
                <a:ea typeface="Times New Roman"/>
                <a:cs typeface="Times New Roman"/>
                <a:sym typeface="Times New Roman"/>
              </a:rPr>
              <a:t>It is </a:t>
            </a:r>
            <a:r>
              <a:rPr lang="en" sz="2850" b="1">
                <a:solidFill>
                  <a:srgbClr val="3D3D4E"/>
                </a:solidFill>
                <a:highlight>
                  <a:schemeClr val="lt1"/>
                </a:highlight>
                <a:latin typeface="Times New Roman"/>
                <a:ea typeface="Times New Roman"/>
                <a:cs typeface="Times New Roman"/>
                <a:sym typeface="Times New Roman"/>
              </a:rPr>
              <a:t>Robust</a:t>
            </a:r>
            <a:r>
              <a:rPr lang="en" sz="2850">
                <a:solidFill>
                  <a:srgbClr val="3D3D4E"/>
                </a:solidFill>
                <a:highlight>
                  <a:schemeClr val="lt1"/>
                </a:highlight>
                <a:latin typeface="Times New Roman"/>
                <a:ea typeface="Times New Roman"/>
                <a:cs typeface="Times New Roman"/>
                <a:sym typeface="Times New Roman"/>
              </a:rPr>
              <a:t>: Java has its own strong </a:t>
            </a:r>
            <a:r>
              <a:rPr lang="en" sz="2850" b="1">
                <a:solidFill>
                  <a:srgbClr val="3D3D4E"/>
                </a:solidFill>
                <a:highlight>
                  <a:schemeClr val="lt1"/>
                </a:highlight>
                <a:latin typeface="Times New Roman"/>
                <a:ea typeface="Times New Roman"/>
                <a:cs typeface="Times New Roman"/>
                <a:sym typeface="Times New Roman"/>
              </a:rPr>
              <a:t>memory management</a:t>
            </a:r>
            <a:r>
              <a:rPr lang="en" sz="2850">
                <a:solidFill>
                  <a:srgbClr val="3D3D4E"/>
                </a:solidFill>
                <a:highlight>
                  <a:schemeClr val="lt1"/>
                </a:highlight>
                <a:latin typeface="Times New Roman"/>
                <a:ea typeface="Times New Roman"/>
                <a:cs typeface="Times New Roman"/>
                <a:sym typeface="Times New Roman"/>
              </a:rPr>
              <a:t> system. This helps to eliminate errors as it checks the code during compile and runtime.</a:t>
            </a:r>
            <a:endParaRPr sz="2850">
              <a:solidFill>
                <a:srgbClr val="3D3D4E"/>
              </a:solidFill>
              <a:highlight>
                <a:schemeClr val="lt1"/>
              </a:highlight>
              <a:latin typeface="Times New Roman"/>
              <a:ea typeface="Times New Roman"/>
              <a:cs typeface="Times New Roman"/>
              <a:sym typeface="Times New Roman"/>
            </a:endParaRPr>
          </a:p>
          <a:p>
            <a:pPr marL="457200" lvl="0" indent="0" algn="just" rtl="0">
              <a:lnSpc>
                <a:spcPct val="115000"/>
              </a:lnSpc>
              <a:spcBef>
                <a:spcPts val="1500"/>
              </a:spcBef>
              <a:spcAft>
                <a:spcPts val="0"/>
              </a:spcAft>
              <a:buNone/>
            </a:pPr>
            <a:endParaRPr sz="2850">
              <a:solidFill>
                <a:srgbClr val="3D3D4E"/>
              </a:solidFill>
              <a:highlight>
                <a:schemeClr val="lt1"/>
              </a:highlight>
              <a:latin typeface="Times New Roman"/>
              <a:ea typeface="Times New Roman"/>
              <a:cs typeface="Times New Roman"/>
              <a:sym typeface="Times New Roman"/>
            </a:endParaRPr>
          </a:p>
          <a:p>
            <a:pPr marL="457200" lvl="0" indent="-328136" algn="just" rtl="0">
              <a:lnSpc>
                <a:spcPct val="115000"/>
              </a:lnSpc>
              <a:spcBef>
                <a:spcPts val="1500"/>
              </a:spcBef>
              <a:spcAft>
                <a:spcPts val="0"/>
              </a:spcAft>
              <a:buClr>
                <a:srgbClr val="3D3D4E"/>
              </a:buClr>
              <a:buSzPct val="100000"/>
              <a:buChar char="●"/>
            </a:pPr>
            <a:r>
              <a:rPr lang="en" sz="2850">
                <a:solidFill>
                  <a:srgbClr val="3D3D4E"/>
                </a:solidFill>
                <a:highlight>
                  <a:schemeClr val="lt1"/>
                </a:highlight>
                <a:latin typeface="Times New Roman"/>
                <a:ea typeface="Times New Roman"/>
                <a:cs typeface="Times New Roman"/>
                <a:sym typeface="Times New Roman"/>
              </a:rPr>
              <a:t>Java is </a:t>
            </a:r>
            <a:r>
              <a:rPr lang="en" sz="2850" b="1">
                <a:solidFill>
                  <a:srgbClr val="3D3D4E"/>
                </a:solidFill>
                <a:highlight>
                  <a:schemeClr val="lt1"/>
                </a:highlight>
                <a:latin typeface="Times New Roman"/>
                <a:ea typeface="Times New Roman"/>
                <a:cs typeface="Times New Roman"/>
                <a:sym typeface="Times New Roman"/>
              </a:rPr>
              <a:t>Multithreaded:</a:t>
            </a:r>
            <a:r>
              <a:rPr lang="en" sz="2850">
                <a:solidFill>
                  <a:srgbClr val="3D3D4E"/>
                </a:solidFill>
                <a:highlight>
                  <a:schemeClr val="lt1"/>
                </a:highlight>
                <a:latin typeface="Times New Roman"/>
                <a:ea typeface="Times New Roman"/>
                <a:cs typeface="Times New Roman"/>
                <a:sym typeface="Times New Roman"/>
              </a:rPr>
              <a:t> It supports multiple executions of threads (i.e., </a:t>
            </a:r>
            <a:r>
              <a:rPr lang="en" sz="2850" i="1">
                <a:solidFill>
                  <a:srgbClr val="3D3D4E"/>
                </a:solidFill>
                <a:highlight>
                  <a:schemeClr val="lt1"/>
                </a:highlight>
                <a:latin typeface="Times New Roman"/>
                <a:ea typeface="Times New Roman"/>
                <a:cs typeface="Times New Roman"/>
                <a:sym typeface="Times New Roman"/>
              </a:rPr>
              <a:t>lightweight processes</a:t>
            </a:r>
            <a:r>
              <a:rPr lang="en" sz="2850">
                <a:solidFill>
                  <a:srgbClr val="3D3D4E"/>
                </a:solidFill>
                <a:highlight>
                  <a:schemeClr val="lt1"/>
                </a:highlight>
                <a:latin typeface="Times New Roman"/>
                <a:ea typeface="Times New Roman"/>
                <a:cs typeface="Times New Roman"/>
                <a:sym typeface="Times New Roman"/>
              </a:rPr>
              <a:t>), including a set of synchronization primitives.</a:t>
            </a:r>
            <a:endParaRPr sz="2850">
              <a:solidFill>
                <a:srgbClr val="3D3D4E"/>
              </a:solidFill>
              <a:highlight>
                <a:schemeClr val="lt1"/>
              </a:highlight>
              <a:latin typeface="Times New Roman"/>
              <a:ea typeface="Times New Roman"/>
              <a:cs typeface="Times New Roman"/>
              <a:sym typeface="Times New Roman"/>
            </a:endParaRPr>
          </a:p>
          <a:p>
            <a:pPr marL="457200" lvl="0" indent="0" algn="l" rtl="0">
              <a:spcBef>
                <a:spcPts val="800"/>
              </a:spcBef>
              <a:spcAft>
                <a:spcPts val="0"/>
              </a:spcAft>
              <a:buClr>
                <a:schemeClr val="dk1"/>
              </a:buClr>
              <a:buSzPct val="61111"/>
              <a:buFont typeface="Arial"/>
              <a:buNone/>
            </a:pPr>
            <a:endParaRPr/>
          </a:p>
          <a:p>
            <a:pPr marL="0" lvl="0" indent="0" algn="l" rtl="0">
              <a:spcBef>
                <a:spcPts val="1200"/>
              </a:spcBef>
              <a:spcAft>
                <a:spcPts val="120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Stack and heap</a:t>
            </a:r>
            <a:endParaRPr/>
          </a:p>
        </p:txBody>
      </p:sp>
      <p:sp>
        <p:nvSpPr>
          <p:cNvPr id="358" name="Google Shape;358;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t>
            </a:r>
            <a:endParaRPr/>
          </a:p>
        </p:txBody>
      </p:sp>
      <p:pic>
        <p:nvPicPr>
          <p:cNvPr id="359" name="Google Shape;359;p62" descr="Stack Vs Heap Memory - C#"/>
          <p:cNvPicPr preferRelativeResize="0"/>
          <p:nvPr/>
        </p:nvPicPr>
        <p:blipFill>
          <a:blip r:embed="rId3">
            <a:alphaModFix/>
          </a:blip>
          <a:stretch>
            <a:fillRect/>
          </a:stretch>
        </p:blipFill>
        <p:spPr>
          <a:xfrm>
            <a:off x="2478225" y="1152476"/>
            <a:ext cx="2946123" cy="32714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Variables</a:t>
            </a:r>
            <a:endParaRPr/>
          </a:p>
          <a:p>
            <a:pPr marL="0" lvl="0" indent="0" algn="l" rtl="0">
              <a:spcBef>
                <a:spcPts val="0"/>
              </a:spcBef>
              <a:spcAft>
                <a:spcPts val="0"/>
              </a:spcAft>
              <a:buNone/>
            </a:pPr>
            <a:endParaRPr/>
          </a:p>
        </p:txBody>
      </p:sp>
      <p:sp>
        <p:nvSpPr>
          <p:cNvPr id="365" name="Google Shape;365;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400">
                <a:solidFill>
                  <a:srgbClr val="333333"/>
                </a:solidFill>
                <a:highlight>
                  <a:srgbClr val="FFFFFF"/>
                </a:highlight>
                <a:latin typeface="Roboto"/>
                <a:ea typeface="Roboto"/>
                <a:cs typeface="Roboto"/>
                <a:sym typeface="Roboto"/>
              </a:rPr>
              <a:t>A variable is a container which holds the value while the </a:t>
            </a:r>
            <a:r>
              <a:rPr lang="en" sz="1400">
                <a:solidFill>
                  <a:srgbClr val="008000"/>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Java program</a:t>
            </a:r>
            <a:r>
              <a:rPr lang="en" sz="1400">
                <a:solidFill>
                  <a:srgbClr val="333333"/>
                </a:solidFill>
                <a:highlight>
                  <a:srgbClr val="FFFFFF"/>
                </a:highlight>
                <a:latin typeface="Roboto"/>
                <a:ea typeface="Roboto"/>
                <a:cs typeface="Roboto"/>
                <a:sym typeface="Roboto"/>
              </a:rPr>
              <a:t> is executed. A variable is assigned with a data type.</a:t>
            </a:r>
            <a:endParaRPr sz="1400">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endParaRPr sz="1400">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r>
              <a:rPr lang="en" sz="1400">
                <a:solidFill>
                  <a:srgbClr val="333333"/>
                </a:solidFill>
                <a:highlight>
                  <a:srgbClr val="FFFFFF"/>
                </a:highlight>
                <a:latin typeface="Roboto"/>
                <a:ea typeface="Roboto"/>
                <a:cs typeface="Roboto"/>
                <a:sym typeface="Roboto"/>
              </a:rPr>
              <a:t>3 types of variables </a:t>
            </a:r>
            <a:endParaRPr sz="1400">
              <a:solidFill>
                <a:srgbClr val="333333"/>
              </a:solidFill>
              <a:highlight>
                <a:srgbClr val="FFFFFF"/>
              </a:highlight>
              <a:latin typeface="Roboto"/>
              <a:ea typeface="Roboto"/>
              <a:cs typeface="Roboto"/>
              <a:sym typeface="Roboto"/>
            </a:endParaRPr>
          </a:p>
          <a:p>
            <a:pPr marL="457200" lvl="0" indent="-317500" algn="l" rtl="0">
              <a:spcBef>
                <a:spcPts val="1200"/>
              </a:spcBef>
              <a:spcAft>
                <a:spcPts val="0"/>
              </a:spcAft>
              <a:buClr>
                <a:srgbClr val="333333"/>
              </a:buClr>
              <a:buSzPts val="1400"/>
              <a:buFont typeface="Roboto"/>
              <a:buAutoNum type="arabicPeriod"/>
            </a:pPr>
            <a:r>
              <a:rPr lang="en" sz="1400">
                <a:solidFill>
                  <a:srgbClr val="333333"/>
                </a:solidFill>
                <a:highlight>
                  <a:srgbClr val="FFFFFF"/>
                </a:highlight>
                <a:latin typeface="Roboto"/>
                <a:ea typeface="Roboto"/>
                <a:cs typeface="Roboto"/>
                <a:sym typeface="Roboto"/>
              </a:rPr>
              <a:t>Local </a:t>
            </a:r>
            <a:endParaRPr sz="1400">
              <a:solidFill>
                <a:srgbClr val="333333"/>
              </a:solidFill>
              <a:highlight>
                <a:srgbClr val="FFFFFF"/>
              </a:highlight>
              <a:latin typeface="Roboto"/>
              <a:ea typeface="Roboto"/>
              <a:cs typeface="Roboto"/>
              <a:sym typeface="Roboto"/>
            </a:endParaRPr>
          </a:p>
          <a:p>
            <a:pPr marL="457200" lvl="0" indent="-317500" algn="l" rtl="0">
              <a:spcBef>
                <a:spcPts val="0"/>
              </a:spcBef>
              <a:spcAft>
                <a:spcPts val="0"/>
              </a:spcAft>
              <a:buClr>
                <a:srgbClr val="333333"/>
              </a:buClr>
              <a:buSzPts val="1400"/>
              <a:buFont typeface="Roboto"/>
              <a:buAutoNum type="arabicPeriod"/>
            </a:pPr>
            <a:r>
              <a:rPr lang="en" sz="1400">
                <a:solidFill>
                  <a:srgbClr val="333333"/>
                </a:solidFill>
                <a:highlight>
                  <a:srgbClr val="FFFFFF"/>
                </a:highlight>
                <a:latin typeface="Roboto"/>
                <a:ea typeface="Roboto"/>
                <a:cs typeface="Roboto"/>
                <a:sym typeface="Roboto"/>
              </a:rPr>
              <a:t>Instance </a:t>
            </a:r>
            <a:endParaRPr sz="1400">
              <a:solidFill>
                <a:srgbClr val="333333"/>
              </a:solidFill>
              <a:highlight>
                <a:srgbClr val="FFFFFF"/>
              </a:highlight>
              <a:latin typeface="Roboto"/>
              <a:ea typeface="Roboto"/>
              <a:cs typeface="Roboto"/>
              <a:sym typeface="Roboto"/>
            </a:endParaRPr>
          </a:p>
          <a:p>
            <a:pPr marL="457200" lvl="0" indent="-317500" algn="l" rtl="0">
              <a:spcBef>
                <a:spcPts val="0"/>
              </a:spcBef>
              <a:spcAft>
                <a:spcPts val="0"/>
              </a:spcAft>
              <a:buClr>
                <a:srgbClr val="333333"/>
              </a:buClr>
              <a:buSzPts val="1400"/>
              <a:buFont typeface="Roboto"/>
              <a:buAutoNum type="arabicPeriod"/>
            </a:pPr>
            <a:r>
              <a:rPr lang="en" sz="1400">
                <a:solidFill>
                  <a:srgbClr val="333333"/>
                </a:solidFill>
                <a:highlight>
                  <a:srgbClr val="FFFFFF"/>
                </a:highlight>
                <a:latin typeface="Roboto"/>
                <a:ea typeface="Roboto"/>
                <a:cs typeface="Roboto"/>
                <a:sym typeface="Roboto"/>
              </a:rPr>
              <a:t>static</a:t>
            </a:r>
            <a:endParaRPr sz="1400">
              <a:solidFill>
                <a:srgbClr val="333333"/>
              </a:solidFill>
              <a:highlight>
                <a:srgbClr val="FFFFFF"/>
              </a:highlight>
              <a:latin typeface="Roboto"/>
              <a:ea typeface="Roboto"/>
              <a:cs typeface="Roboto"/>
              <a:sym typeface="Roboto"/>
            </a:endParaRPr>
          </a:p>
          <a:p>
            <a:pPr marL="0" lvl="0" indent="0" algn="l" rtl="0">
              <a:spcBef>
                <a:spcPts val="1200"/>
              </a:spcBef>
              <a:spcAft>
                <a:spcPts val="1200"/>
              </a:spcAft>
              <a:buNone/>
            </a:pPr>
            <a:endParaRPr sz="1400">
              <a:solidFill>
                <a:srgbClr val="333333"/>
              </a:solidFill>
              <a:highlight>
                <a:srgbClr val="FFFFFF"/>
              </a:highlight>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Local </a:t>
            </a:r>
            <a:endParaRPr/>
          </a:p>
        </p:txBody>
      </p:sp>
      <p:sp>
        <p:nvSpPr>
          <p:cNvPr id="371" name="Google Shape;371;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 sz="2000">
                <a:solidFill>
                  <a:srgbClr val="333333"/>
                </a:solidFill>
                <a:highlight>
                  <a:srgbClr val="FFFFFF"/>
                </a:highlight>
                <a:latin typeface="Roboto"/>
                <a:ea typeface="Roboto"/>
                <a:cs typeface="Roboto"/>
                <a:sym typeface="Roboto"/>
              </a:rPr>
              <a:t>A variable </a:t>
            </a:r>
            <a:r>
              <a:rPr lang="en" sz="2000">
                <a:solidFill>
                  <a:srgbClr val="333333"/>
                </a:solidFill>
                <a:highlight>
                  <a:srgbClr val="FCE5CD"/>
                </a:highlight>
                <a:latin typeface="Roboto"/>
                <a:ea typeface="Roboto"/>
                <a:cs typeface="Roboto"/>
                <a:sym typeface="Roboto"/>
              </a:rPr>
              <a:t>declared inside the body of the method</a:t>
            </a:r>
            <a:r>
              <a:rPr lang="en" sz="2000">
                <a:solidFill>
                  <a:srgbClr val="333333"/>
                </a:solidFill>
                <a:highlight>
                  <a:srgbClr val="FFFFFF"/>
                </a:highlight>
                <a:latin typeface="Roboto"/>
                <a:ea typeface="Roboto"/>
                <a:cs typeface="Roboto"/>
                <a:sym typeface="Roboto"/>
              </a:rPr>
              <a:t> is called local variable. You can use this variable only within that method and the other methods in the class aren't even aware that the variable exists.</a:t>
            </a:r>
            <a:endParaRPr sz="2000">
              <a:solidFill>
                <a:srgbClr val="333333"/>
              </a:solidFill>
              <a:highlight>
                <a:srgbClr val="FFFFFF"/>
              </a:highlight>
              <a:latin typeface="Roboto"/>
              <a:ea typeface="Roboto"/>
              <a:cs typeface="Roboto"/>
              <a:sym typeface="Roboto"/>
            </a:endParaRPr>
          </a:p>
          <a:p>
            <a:pPr marL="457200" lvl="0" indent="0" algn="l" rtl="0">
              <a:spcBef>
                <a:spcPts val="1200"/>
              </a:spcBef>
              <a:spcAft>
                <a:spcPts val="1200"/>
              </a:spcAft>
              <a:buNone/>
            </a:pPr>
            <a:endParaRPr sz="3700"/>
          </a:p>
        </p:txBody>
      </p:sp>
      <p:pic>
        <p:nvPicPr>
          <p:cNvPr id="372" name="Google Shape;372;p64"/>
          <p:cNvPicPr preferRelativeResize="0"/>
          <p:nvPr/>
        </p:nvPicPr>
        <p:blipFill>
          <a:blip r:embed="rId3">
            <a:alphaModFix/>
          </a:blip>
          <a:stretch>
            <a:fillRect/>
          </a:stretch>
        </p:blipFill>
        <p:spPr>
          <a:xfrm>
            <a:off x="811600" y="2513075"/>
            <a:ext cx="5060000" cy="1683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Instance variable</a:t>
            </a:r>
            <a:endParaRPr/>
          </a:p>
        </p:txBody>
      </p:sp>
      <p:sp>
        <p:nvSpPr>
          <p:cNvPr id="378" name="Google Shape;378;p6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
                <a:solidFill>
                  <a:srgbClr val="333333"/>
                </a:solidFill>
                <a:highlight>
                  <a:srgbClr val="FFFFFF"/>
                </a:highlight>
                <a:latin typeface="Roboto"/>
                <a:ea typeface="Roboto"/>
                <a:cs typeface="Roboto"/>
                <a:sym typeface="Roboto"/>
              </a:rPr>
              <a:t>A variable declared inside the class but outside the body of the method, is called an instance variable. It is not declared as </a:t>
            </a:r>
            <a:r>
              <a:rPr lang="en">
                <a:solidFill>
                  <a:srgbClr val="008000"/>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static</a:t>
            </a:r>
            <a:r>
              <a:rPr lang="en">
                <a:solidFill>
                  <a:srgbClr val="333333"/>
                </a:solidFill>
                <a:highlight>
                  <a:srgbClr val="FFFFFF"/>
                </a:highlight>
                <a:latin typeface="Roboto"/>
                <a:ea typeface="Roboto"/>
                <a:cs typeface="Roboto"/>
                <a:sym typeface="Roboto"/>
              </a:rPr>
              <a:t>.</a:t>
            </a:r>
            <a:endParaRPr>
              <a:solidFill>
                <a:srgbClr val="333333"/>
              </a:solidFill>
              <a:highlight>
                <a:srgbClr val="FFFFFF"/>
              </a:highlight>
              <a:latin typeface="Roboto"/>
              <a:ea typeface="Roboto"/>
              <a:cs typeface="Roboto"/>
              <a:sym typeface="Roboto"/>
            </a:endParaRPr>
          </a:p>
          <a:p>
            <a:pPr marL="0" lvl="0" indent="0" algn="just" rtl="0">
              <a:spcBef>
                <a:spcPts val="1200"/>
              </a:spcBef>
              <a:spcAft>
                <a:spcPts val="0"/>
              </a:spcAft>
              <a:buClr>
                <a:schemeClr val="dk1"/>
              </a:buClr>
              <a:buSzPts val="1100"/>
              <a:buFont typeface="Arial"/>
              <a:buNone/>
            </a:pPr>
            <a:r>
              <a:rPr lang="en">
                <a:solidFill>
                  <a:srgbClr val="333333"/>
                </a:solidFill>
                <a:highlight>
                  <a:srgbClr val="FFFFFF"/>
                </a:highlight>
                <a:latin typeface="Roboto"/>
                <a:ea typeface="Roboto"/>
                <a:cs typeface="Roboto"/>
                <a:sym typeface="Roboto"/>
              </a:rPr>
              <a:t>It is called an instance variable because its value is instance-specific and is not shared among instances.</a:t>
            </a:r>
            <a:endParaRPr>
              <a:solidFill>
                <a:srgbClr val="333333"/>
              </a:solidFill>
              <a:highlight>
                <a:srgbClr val="FFFFFF"/>
              </a:highlight>
              <a:latin typeface="Roboto"/>
              <a:ea typeface="Roboto"/>
              <a:cs typeface="Roboto"/>
              <a:sym typeface="Roboto"/>
            </a:endParaRPr>
          </a:p>
          <a:p>
            <a:pPr marL="457200" lvl="0" indent="0" algn="l" rtl="0">
              <a:spcBef>
                <a:spcPts val="1200"/>
              </a:spcBef>
              <a:spcAft>
                <a:spcPts val="1200"/>
              </a:spcAft>
              <a:buNone/>
            </a:pPr>
            <a:endParaRPr sz="4300"/>
          </a:p>
        </p:txBody>
      </p:sp>
      <p:pic>
        <p:nvPicPr>
          <p:cNvPr id="379" name="Google Shape;379;p65"/>
          <p:cNvPicPr preferRelativeResize="0"/>
          <p:nvPr/>
        </p:nvPicPr>
        <p:blipFill>
          <a:blip r:embed="rId4">
            <a:alphaModFix/>
          </a:blip>
          <a:stretch>
            <a:fillRect/>
          </a:stretch>
        </p:blipFill>
        <p:spPr>
          <a:xfrm>
            <a:off x="972425" y="2747353"/>
            <a:ext cx="5060925" cy="19272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620"/>
              <a:t>Static keyword</a:t>
            </a:r>
            <a:endParaRPr sz="3620"/>
          </a:p>
        </p:txBody>
      </p:sp>
      <p:sp>
        <p:nvSpPr>
          <p:cNvPr id="385" name="Google Shape;385;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100">
                <a:solidFill>
                  <a:srgbClr val="333333"/>
                </a:solidFill>
                <a:highlight>
                  <a:srgbClr val="FFFFFF"/>
                </a:highlight>
                <a:latin typeface="Roboto"/>
                <a:ea typeface="Roboto"/>
                <a:cs typeface="Roboto"/>
                <a:sym typeface="Roboto"/>
              </a:rPr>
              <a:t>The </a:t>
            </a:r>
            <a:r>
              <a:rPr lang="en" sz="2100" b="1">
                <a:solidFill>
                  <a:srgbClr val="333333"/>
                </a:solidFill>
                <a:highlight>
                  <a:srgbClr val="FFFFFF"/>
                </a:highlight>
                <a:latin typeface="Roboto"/>
                <a:ea typeface="Roboto"/>
                <a:cs typeface="Roboto"/>
                <a:sym typeface="Roboto"/>
              </a:rPr>
              <a:t>static keyword</a:t>
            </a:r>
            <a:r>
              <a:rPr lang="en" sz="2100">
                <a:solidFill>
                  <a:srgbClr val="333333"/>
                </a:solidFill>
                <a:highlight>
                  <a:srgbClr val="FFFFFF"/>
                </a:highlight>
                <a:latin typeface="Roboto"/>
                <a:ea typeface="Roboto"/>
                <a:cs typeface="Roboto"/>
                <a:sym typeface="Roboto"/>
              </a:rPr>
              <a:t> in </a:t>
            </a:r>
            <a:r>
              <a:rPr lang="en" sz="2100">
                <a:solidFill>
                  <a:srgbClr val="008000"/>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Java</a:t>
            </a:r>
            <a:r>
              <a:rPr lang="en" sz="2100">
                <a:solidFill>
                  <a:srgbClr val="333333"/>
                </a:solidFill>
                <a:highlight>
                  <a:srgbClr val="FFFFFF"/>
                </a:highlight>
                <a:latin typeface="Roboto"/>
                <a:ea typeface="Roboto"/>
                <a:cs typeface="Roboto"/>
                <a:sym typeface="Roboto"/>
              </a:rPr>
              <a:t> is used for memory management mainly. We can apply static keyword with </a:t>
            </a:r>
            <a:r>
              <a:rPr lang="en" sz="2100">
                <a:solidFill>
                  <a:srgbClr val="008000"/>
                </a:solidFill>
                <a:highlight>
                  <a:srgbClr val="FFFFFF"/>
                </a:highlight>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variables</a:t>
            </a:r>
            <a:r>
              <a:rPr lang="en" sz="2100">
                <a:solidFill>
                  <a:srgbClr val="333333"/>
                </a:solidFill>
                <a:highlight>
                  <a:srgbClr val="FFFFFF"/>
                </a:highlight>
                <a:latin typeface="Roboto"/>
                <a:ea typeface="Roboto"/>
                <a:cs typeface="Roboto"/>
                <a:sym typeface="Roboto"/>
              </a:rPr>
              <a:t>, methods, blocks and </a:t>
            </a:r>
            <a:r>
              <a:rPr lang="en" sz="2100">
                <a:solidFill>
                  <a:srgbClr val="008000"/>
                </a:solidFill>
                <a:highlight>
                  <a:srgbClr val="FFFFFF"/>
                </a:highlight>
                <a:uFill>
                  <a:noFill/>
                </a:uFill>
                <a:latin typeface="Roboto"/>
                <a:ea typeface="Roboto"/>
                <a:cs typeface="Roboto"/>
                <a:sym typeface="Roboto"/>
                <a:hlinkClick r:id="rId5">
                  <a:extLst>
                    <a:ext uri="{A12FA001-AC4F-418D-AE19-62706E023703}">
                      <ahyp:hlinkClr xmlns:ahyp="http://schemas.microsoft.com/office/drawing/2018/hyperlinkcolor" val="tx"/>
                    </a:ext>
                  </a:extLst>
                </a:hlinkClick>
              </a:rPr>
              <a:t>nested classes</a:t>
            </a:r>
            <a:r>
              <a:rPr lang="en" sz="2100">
                <a:solidFill>
                  <a:srgbClr val="333333"/>
                </a:solidFill>
                <a:highlight>
                  <a:srgbClr val="FFFFFF"/>
                </a:highlight>
                <a:latin typeface="Roboto"/>
                <a:ea typeface="Roboto"/>
                <a:cs typeface="Roboto"/>
                <a:sym typeface="Roboto"/>
              </a:rPr>
              <a:t>. The static keyword belongs to the class than an instance of the class.</a:t>
            </a:r>
            <a:endParaRPr sz="27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620"/>
              <a:t>Static keyword</a:t>
            </a:r>
            <a:endParaRPr sz="3620"/>
          </a:p>
        </p:txBody>
      </p:sp>
      <p:sp>
        <p:nvSpPr>
          <p:cNvPr id="391" name="Google Shape;391;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 sz="1900">
                <a:solidFill>
                  <a:srgbClr val="333333"/>
                </a:solidFill>
                <a:highlight>
                  <a:srgbClr val="FFFFFF"/>
                </a:highlight>
                <a:latin typeface="Roboto"/>
                <a:ea typeface="Roboto"/>
                <a:cs typeface="Roboto"/>
                <a:sym typeface="Roboto"/>
              </a:rPr>
              <a:t>The static can be:</a:t>
            </a:r>
            <a:endParaRPr sz="1900">
              <a:solidFill>
                <a:srgbClr val="333333"/>
              </a:solidFill>
              <a:highlight>
                <a:srgbClr val="FFFFFF"/>
              </a:highlight>
              <a:latin typeface="Roboto"/>
              <a:ea typeface="Roboto"/>
              <a:cs typeface="Roboto"/>
              <a:sym typeface="Roboto"/>
            </a:endParaRPr>
          </a:p>
          <a:p>
            <a:pPr marL="457200" marR="25400" lvl="0" indent="-349250" algn="l" rtl="0">
              <a:lnSpc>
                <a:spcPct val="156250"/>
              </a:lnSpc>
              <a:spcBef>
                <a:spcPts val="1500"/>
              </a:spcBef>
              <a:spcAft>
                <a:spcPts val="0"/>
              </a:spcAft>
              <a:buClr>
                <a:schemeClr val="dk1"/>
              </a:buClr>
              <a:buSzPts val="1900"/>
              <a:buFont typeface="Roboto"/>
              <a:buAutoNum type="arabicPeriod"/>
            </a:pPr>
            <a:r>
              <a:rPr lang="en" sz="1900">
                <a:solidFill>
                  <a:schemeClr val="dk1"/>
                </a:solidFill>
                <a:highlight>
                  <a:srgbClr val="FFFFFF"/>
                </a:highlight>
                <a:latin typeface="Roboto"/>
                <a:ea typeface="Roboto"/>
                <a:cs typeface="Roboto"/>
                <a:sym typeface="Roboto"/>
              </a:rPr>
              <a:t>Variable (also known as a class variable)</a:t>
            </a:r>
            <a:endParaRPr sz="1900">
              <a:solidFill>
                <a:schemeClr val="dk1"/>
              </a:solidFill>
              <a:highlight>
                <a:srgbClr val="FFFFFF"/>
              </a:highlight>
              <a:latin typeface="Roboto"/>
              <a:ea typeface="Roboto"/>
              <a:cs typeface="Roboto"/>
              <a:sym typeface="Roboto"/>
            </a:endParaRPr>
          </a:p>
          <a:p>
            <a:pPr marL="457200" marR="25400" lvl="0" indent="-349250" algn="l" rtl="0">
              <a:lnSpc>
                <a:spcPct val="156250"/>
              </a:lnSpc>
              <a:spcBef>
                <a:spcPts val="0"/>
              </a:spcBef>
              <a:spcAft>
                <a:spcPts val="0"/>
              </a:spcAft>
              <a:buClr>
                <a:schemeClr val="dk1"/>
              </a:buClr>
              <a:buSzPts val="1900"/>
              <a:buFont typeface="Roboto"/>
              <a:buAutoNum type="arabicPeriod"/>
            </a:pPr>
            <a:r>
              <a:rPr lang="en" sz="1900">
                <a:solidFill>
                  <a:schemeClr val="dk1"/>
                </a:solidFill>
                <a:highlight>
                  <a:srgbClr val="FFFFFF"/>
                </a:highlight>
                <a:latin typeface="Roboto"/>
                <a:ea typeface="Roboto"/>
                <a:cs typeface="Roboto"/>
                <a:sym typeface="Roboto"/>
              </a:rPr>
              <a:t>Method (also known as a class method)</a:t>
            </a:r>
            <a:endParaRPr sz="1900">
              <a:solidFill>
                <a:schemeClr val="dk1"/>
              </a:solidFill>
              <a:highlight>
                <a:srgbClr val="FFFFFF"/>
              </a:highlight>
              <a:latin typeface="Roboto"/>
              <a:ea typeface="Roboto"/>
              <a:cs typeface="Roboto"/>
              <a:sym typeface="Roboto"/>
            </a:endParaRPr>
          </a:p>
          <a:p>
            <a:pPr marL="457200" marR="25400" lvl="0" indent="-349250" algn="l" rtl="0">
              <a:lnSpc>
                <a:spcPct val="156250"/>
              </a:lnSpc>
              <a:spcBef>
                <a:spcPts val="0"/>
              </a:spcBef>
              <a:spcAft>
                <a:spcPts val="0"/>
              </a:spcAft>
              <a:buClr>
                <a:schemeClr val="dk1"/>
              </a:buClr>
              <a:buSzPts val="1900"/>
              <a:buFont typeface="Roboto"/>
              <a:buAutoNum type="arabicPeriod"/>
            </a:pPr>
            <a:r>
              <a:rPr lang="en" sz="1900">
                <a:solidFill>
                  <a:schemeClr val="dk1"/>
                </a:solidFill>
                <a:highlight>
                  <a:srgbClr val="FFFFFF"/>
                </a:highlight>
                <a:latin typeface="Roboto"/>
                <a:ea typeface="Roboto"/>
                <a:cs typeface="Roboto"/>
                <a:sym typeface="Roboto"/>
              </a:rPr>
              <a:t>Block</a:t>
            </a:r>
            <a:endParaRPr sz="1900">
              <a:solidFill>
                <a:schemeClr val="dk1"/>
              </a:solidFill>
              <a:highlight>
                <a:srgbClr val="FFFFFF"/>
              </a:highlight>
              <a:latin typeface="Roboto"/>
              <a:ea typeface="Roboto"/>
              <a:cs typeface="Roboto"/>
              <a:sym typeface="Roboto"/>
            </a:endParaRPr>
          </a:p>
          <a:p>
            <a:pPr marL="457200" marR="25400" lvl="0" indent="-349250" algn="l" rtl="0">
              <a:lnSpc>
                <a:spcPct val="156250"/>
              </a:lnSpc>
              <a:spcBef>
                <a:spcPts val="0"/>
              </a:spcBef>
              <a:spcAft>
                <a:spcPts val="0"/>
              </a:spcAft>
              <a:buClr>
                <a:schemeClr val="dk1"/>
              </a:buClr>
              <a:buSzPts val="1900"/>
              <a:buFont typeface="Roboto"/>
              <a:buAutoNum type="arabicPeriod"/>
            </a:pPr>
            <a:r>
              <a:rPr lang="en" sz="1900">
                <a:solidFill>
                  <a:schemeClr val="dk1"/>
                </a:solidFill>
                <a:highlight>
                  <a:srgbClr val="FFFFFF"/>
                </a:highlight>
                <a:latin typeface="Roboto"/>
                <a:ea typeface="Roboto"/>
                <a:cs typeface="Roboto"/>
                <a:sym typeface="Roboto"/>
              </a:rPr>
              <a:t>Nested class</a:t>
            </a:r>
            <a:endParaRPr sz="1900">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sz="36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Static variable</a:t>
            </a:r>
            <a:endParaRPr/>
          </a:p>
        </p:txBody>
      </p:sp>
      <p:sp>
        <p:nvSpPr>
          <p:cNvPr id="397" name="Google Shape;397;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marR="25400" lvl="0" indent="-317500" algn="l" rtl="0">
              <a:lnSpc>
                <a:spcPct val="156250"/>
              </a:lnSpc>
              <a:spcBef>
                <a:spcPts val="1500"/>
              </a:spcBef>
              <a:spcAft>
                <a:spcPts val="0"/>
              </a:spcAft>
              <a:buClr>
                <a:schemeClr val="dk1"/>
              </a:buClr>
              <a:buSzPts val="1400"/>
              <a:buFont typeface="Roboto"/>
              <a:buChar char="○"/>
            </a:pPr>
            <a:r>
              <a:rPr lang="en" sz="1400">
                <a:solidFill>
                  <a:schemeClr val="dk1"/>
                </a:solidFill>
                <a:highlight>
                  <a:srgbClr val="FFFFFF"/>
                </a:highlight>
                <a:latin typeface="Roboto"/>
                <a:ea typeface="Roboto"/>
                <a:cs typeface="Roboto"/>
                <a:sym typeface="Roboto"/>
              </a:rPr>
              <a:t>The static variable can be used to refer to the common property of all objects (which is not unique for each object), for example, the company name of employees, college name of students, etc.</a:t>
            </a:r>
            <a:endParaRPr sz="1400">
              <a:solidFill>
                <a:schemeClr val="dk1"/>
              </a:solidFill>
              <a:highlight>
                <a:srgbClr val="FFFFFF"/>
              </a:highlight>
              <a:latin typeface="Roboto"/>
              <a:ea typeface="Roboto"/>
              <a:cs typeface="Roboto"/>
              <a:sym typeface="Roboto"/>
            </a:endParaRPr>
          </a:p>
          <a:p>
            <a:pPr marL="457200" marR="25400" lvl="0" indent="-317500" algn="l" rtl="0">
              <a:lnSpc>
                <a:spcPct val="156250"/>
              </a:lnSpc>
              <a:spcBef>
                <a:spcPts val="0"/>
              </a:spcBef>
              <a:spcAft>
                <a:spcPts val="0"/>
              </a:spcAft>
              <a:buClr>
                <a:schemeClr val="dk1"/>
              </a:buClr>
              <a:buSzPts val="1400"/>
              <a:buFont typeface="Roboto"/>
              <a:buChar char="○"/>
            </a:pPr>
            <a:r>
              <a:rPr lang="en" sz="1400">
                <a:solidFill>
                  <a:schemeClr val="dk1"/>
                </a:solidFill>
                <a:highlight>
                  <a:srgbClr val="FFFFFF"/>
                </a:highlight>
                <a:latin typeface="Roboto"/>
                <a:ea typeface="Roboto"/>
                <a:cs typeface="Roboto"/>
                <a:sym typeface="Roboto"/>
              </a:rPr>
              <a:t>The static variable gets memory only once in the class area at the time of class loading</a:t>
            </a:r>
            <a:endParaRPr sz="1400">
              <a:solidFill>
                <a:schemeClr val="dk1"/>
              </a:solidFill>
              <a:highlight>
                <a:srgbClr val="FFFFFF"/>
              </a:highlight>
              <a:latin typeface="Roboto"/>
              <a:ea typeface="Roboto"/>
              <a:cs typeface="Roboto"/>
              <a:sym typeface="Roboto"/>
            </a:endParaRPr>
          </a:p>
          <a:p>
            <a:pPr marL="0" marR="25400" lvl="0" indent="0" algn="l" rtl="0">
              <a:lnSpc>
                <a:spcPct val="156250"/>
              </a:lnSpc>
              <a:spcBef>
                <a:spcPts val="1500"/>
              </a:spcBef>
              <a:spcAft>
                <a:spcPts val="0"/>
              </a:spcAft>
              <a:buNone/>
            </a:pPr>
            <a:endParaRPr sz="1400">
              <a:solidFill>
                <a:schemeClr val="dk1"/>
              </a:solidFill>
              <a:highlight>
                <a:srgbClr val="FFFFFF"/>
              </a:highlight>
              <a:latin typeface="Roboto"/>
              <a:ea typeface="Roboto"/>
              <a:cs typeface="Roboto"/>
              <a:sym typeface="Roboto"/>
            </a:endParaRPr>
          </a:p>
          <a:p>
            <a:pPr marL="0" marR="25400" lvl="0" indent="0" algn="l" rtl="0">
              <a:lnSpc>
                <a:spcPct val="156250"/>
              </a:lnSpc>
              <a:spcBef>
                <a:spcPts val="1500"/>
              </a:spcBef>
              <a:spcAft>
                <a:spcPts val="0"/>
              </a:spcAft>
              <a:buNone/>
            </a:pPr>
            <a:endParaRPr sz="1400">
              <a:solidFill>
                <a:schemeClr val="dk1"/>
              </a:solidFill>
              <a:highlight>
                <a:srgbClr val="FFFFFF"/>
              </a:highlight>
              <a:latin typeface="Roboto"/>
              <a:ea typeface="Roboto"/>
              <a:cs typeface="Roboto"/>
              <a:sym typeface="Roboto"/>
            </a:endParaRPr>
          </a:p>
          <a:p>
            <a:pPr marL="457200" lvl="0" indent="0" algn="l" rtl="0">
              <a:spcBef>
                <a:spcPts val="1200"/>
              </a:spcBef>
              <a:spcAft>
                <a:spcPts val="1200"/>
              </a:spcAft>
              <a:buNone/>
            </a:pPr>
            <a:endParaRPr sz="1400">
              <a:solidFill>
                <a:srgbClr val="333333"/>
              </a:solidFill>
              <a:highlight>
                <a:srgbClr val="FFFFFF"/>
              </a:highlight>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Static Method</a:t>
            </a:r>
            <a:endParaRPr/>
          </a:p>
        </p:txBody>
      </p:sp>
      <p:sp>
        <p:nvSpPr>
          <p:cNvPr id="403" name="Google Shape;403;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spcBef>
                <a:spcPts val="1200"/>
              </a:spcBef>
              <a:spcAft>
                <a:spcPts val="0"/>
              </a:spcAft>
              <a:buClr>
                <a:schemeClr val="dk1"/>
              </a:buClr>
              <a:buSzPts val="1100"/>
              <a:buFont typeface="Arial"/>
              <a:buNone/>
            </a:pPr>
            <a:r>
              <a:rPr lang="en" sz="1300">
                <a:solidFill>
                  <a:srgbClr val="333333"/>
                </a:solidFill>
                <a:highlight>
                  <a:srgbClr val="FFFFFF"/>
                </a:highlight>
                <a:latin typeface="Roboto"/>
                <a:ea typeface="Roboto"/>
                <a:cs typeface="Roboto"/>
                <a:sym typeface="Roboto"/>
              </a:rPr>
              <a:t>If you apply static keyword with any method, it is known as static method.</a:t>
            </a:r>
            <a:endParaRPr sz="1300">
              <a:solidFill>
                <a:srgbClr val="333333"/>
              </a:solidFill>
              <a:highlight>
                <a:srgbClr val="FFFFFF"/>
              </a:highlight>
              <a:latin typeface="Roboto"/>
              <a:ea typeface="Roboto"/>
              <a:cs typeface="Roboto"/>
              <a:sym typeface="Roboto"/>
            </a:endParaRPr>
          </a:p>
          <a:p>
            <a:pPr marL="457200" marR="25400" lvl="0" indent="-311150" algn="l" rtl="0">
              <a:lnSpc>
                <a:spcPct val="156250"/>
              </a:lnSpc>
              <a:spcBef>
                <a:spcPts val="150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A static method belongs to the class rather than the object of a class.</a:t>
            </a:r>
            <a:endParaRPr sz="1300">
              <a:solidFill>
                <a:schemeClr val="dk1"/>
              </a:solidFill>
              <a:highlight>
                <a:srgbClr val="FFFFFF"/>
              </a:highlight>
              <a:latin typeface="Roboto"/>
              <a:ea typeface="Roboto"/>
              <a:cs typeface="Roboto"/>
              <a:sym typeface="Roboto"/>
            </a:endParaRPr>
          </a:p>
          <a:p>
            <a:pPr marL="457200" marR="25400" lvl="0" indent="-311150" algn="l" rtl="0">
              <a:lnSpc>
                <a:spcPct val="156250"/>
              </a:lnSpc>
              <a:spcBef>
                <a:spcPts val="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A static method can be invoked without the need for creating an instance of a class.</a:t>
            </a:r>
            <a:endParaRPr sz="1300">
              <a:solidFill>
                <a:schemeClr val="dk1"/>
              </a:solidFill>
              <a:highlight>
                <a:srgbClr val="FFFFFF"/>
              </a:highlight>
              <a:latin typeface="Roboto"/>
              <a:ea typeface="Roboto"/>
              <a:cs typeface="Roboto"/>
              <a:sym typeface="Roboto"/>
            </a:endParaRPr>
          </a:p>
          <a:p>
            <a:pPr marL="457200" marR="25400" lvl="0" indent="-311150" algn="l" rtl="0">
              <a:lnSpc>
                <a:spcPct val="156250"/>
              </a:lnSpc>
              <a:spcBef>
                <a:spcPts val="0"/>
              </a:spcBef>
              <a:spcAft>
                <a:spcPts val="0"/>
              </a:spcAft>
              <a:buClr>
                <a:schemeClr val="dk1"/>
              </a:buClr>
              <a:buSzPts val="1300"/>
              <a:buFont typeface="Roboto"/>
              <a:buChar char="○"/>
            </a:pPr>
            <a:r>
              <a:rPr lang="en" sz="1300">
                <a:solidFill>
                  <a:schemeClr val="dk1"/>
                </a:solidFill>
                <a:highlight>
                  <a:srgbClr val="FFFFFF"/>
                </a:highlight>
                <a:latin typeface="Roboto"/>
                <a:ea typeface="Roboto"/>
                <a:cs typeface="Roboto"/>
                <a:sym typeface="Roboto"/>
              </a:rPr>
              <a:t>A static method can access static data member and can change the value of it.</a:t>
            </a:r>
            <a:endParaRPr sz="1300">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sz="19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More on static…</a:t>
            </a:r>
            <a:endParaRPr/>
          </a:p>
        </p:txBody>
      </p:sp>
      <p:sp>
        <p:nvSpPr>
          <p:cNvPr id="409" name="Google Shape;409;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just" rtl="0">
              <a:lnSpc>
                <a:spcPct val="130000"/>
              </a:lnSpc>
              <a:spcBef>
                <a:spcPts val="1400"/>
              </a:spcBef>
              <a:spcAft>
                <a:spcPts val="0"/>
              </a:spcAft>
              <a:buClr>
                <a:schemeClr val="dk1"/>
              </a:buClr>
              <a:buSzPts val="1100"/>
              <a:buFont typeface="Arial"/>
              <a:buNone/>
            </a:pPr>
            <a:r>
              <a:rPr lang="en" sz="1400">
                <a:solidFill>
                  <a:srgbClr val="610B4B"/>
                </a:solidFill>
                <a:highlight>
                  <a:srgbClr val="FFFFFF"/>
                </a:highlight>
              </a:rPr>
              <a:t>Restrictions for the static method</a:t>
            </a:r>
            <a:endParaRPr sz="1400">
              <a:solidFill>
                <a:srgbClr val="610B4B"/>
              </a:solidFill>
              <a:highlight>
                <a:srgbClr val="FFFFFF"/>
              </a:highlight>
            </a:endParaRPr>
          </a:p>
          <a:p>
            <a:pPr marL="0" lvl="0" indent="0" algn="just" rtl="0">
              <a:spcBef>
                <a:spcPts val="1200"/>
              </a:spcBef>
              <a:spcAft>
                <a:spcPts val="0"/>
              </a:spcAft>
              <a:buClr>
                <a:schemeClr val="dk1"/>
              </a:buClr>
              <a:buSzPts val="1100"/>
              <a:buFont typeface="Arial"/>
              <a:buNone/>
            </a:pPr>
            <a:r>
              <a:rPr lang="en" sz="1400">
                <a:solidFill>
                  <a:srgbClr val="333333"/>
                </a:solidFill>
                <a:highlight>
                  <a:srgbClr val="FFFFFF"/>
                </a:highlight>
                <a:latin typeface="Roboto"/>
                <a:ea typeface="Roboto"/>
                <a:cs typeface="Roboto"/>
                <a:sym typeface="Roboto"/>
              </a:rPr>
              <a:t>There are two main restrictions for the static method. They are:</a:t>
            </a:r>
            <a:endParaRPr sz="1400">
              <a:solidFill>
                <a:srgbClr val="333333"/>
              </a:solidFill>
              <a:highlight>
                <a:srgbClr val="FFFFFF"/>
              </a:highlight>
              <a:latin typeface="Roboto"/>
              <a:ea typeface="Roboto"/>
              <a:cs typeface="Roboto"/>
              <a:sym typeface="Roboto"/>
            </a:endParaRPr>
          </a:p>
          <a:p>
            <a:pPr marL="457200" marR="25400" lvl="0" indent="-317500" algn="l" rtl="0">
              <a:lnSpc>
                <a:spcPct val="156250"/>
              </a:lnSpc>
              <a:spcBef>
                <a:spcPts val="1500"/>
              </a:spcBef>
              <a:spcAft>
                <a:spcPts val="0"/>
              </a:spcAft>
              <a:buClr>
                <a:schemeClr val="dk1"/>
              </a:buClr>
              <a:buSzPts val="1400"/>
              <a:buFont typeface="Roboto"/>
              <a:buAutoNum type="arabicPeriod"/>
            </a:pPr>
            <a:r>
              <a:rPr lang="en" sz="1400">
                <a:solidFill>
                  <a:schemeClr val="dk1"/>
                </a:solidFill>
                <a:highlight>
                  <a:srgbClr val="FFFFFF"/>
                </a:highlight>
                <a:latin typeface="Roboto"/>
                <a:ea typeface="Roboto"/>
                <a:cs typeface="Roboto"/>
                <a:sym typeface="Roboto"/>
              </a:rPr>
              <a:t>The static method can not use non static data member or call non-static method directly.</a:t>
            </a:r>
            <a:endParaRPr sz="1400">
              <a:solidFill>
                <a:schemeClr val="dk1"/>
              </a:solidFill>
              <a:highlight>
                <a:srgbClr val="FFFFFF"/>
              </a:highlight>
              <a:latin typeface="Roboto"/>
              <a:ea typeface="Roboto"/>
              <a:cs typeface="Roboto"/>
              <a:sym typeface="Roboto"/>
            </a:endParaRPr>
          </a:p>
          <a:p>
            <a:pPr marL="457200" marR="25400" lvl="0" indent="-317500" algn="l" rtl="0">
              <a:lnSpc>
                <a:spcPct val="156250"/>
              </a:lnSpc>
              <a:spcBef>
                <a:spcPts val="0"/>
              </a:spcBef>
              <a:spcAft>
                <a:spcPts val="0"/>
              </a:spcAft>
              <a:buClr>
                <a:schemeClr val="dk1"/>
              </a:buClr>
              <a:buSzPts val="1400"/>
              <a:buFont typeface="Roboto"/>
              <a:buAutoNum type="arabicPeriod"/>
            </a:pPr>
            <a:r>
              <a:rPr lang="en" sz="1400">
                <a:solidFill>
                  <a:schemeClr val="dk1"/>
                </a:solidFill>
                <a:highlight>
                  <a:srgbClr val="FFFFFF"/>
                </a:highlight>
                <a:latin typeface="Roboto"/>
                <a:ea typeface="Roboto"/>
                <a:cs typeface="Roboto"/>
                <a:sym typeface="Roboto"/>
              </a:rPr>
              <a:t>this and super cannot be used in static context.</a:t>
            </a:r>
            <a:endParaRPr sz="1400">
              <a:solidFill>
                <a:schemeClr val="dk1"/>
              </a:solidFill>
              <a:highlight>
                <a:srgbClr val="FFFFFF"/>
              </a:highlight>
              <a:latin typeface="Roboto"/>
              <a:ea typeface="Roboto"/>
              <a:cs typeface="Roboto"/>
              <a:sym typeface="Roboto"/>
            </a:endParaRPr>
          </a:p>
          <a:p>
            <a:pPr marL="0" lvl="0" indent="0" algn="l" rtl="0">
              <a:spcBef>
                <a:spcPts val="1200"/>
              </a:spcBef>
              <a:spcAft>
                <a:spcPts val="1200"/>
              </a:spcAft>
              <a:buNone/>
            </a:pPr>
            <a:endParaRPr sz="1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Arrays</a:t>
            </a:r>
            <a:endParaRPr/>
          </a:p>
        </p:txBody>
      </p:sp>
      <p:sp>
        <p:nvSpPr>
          <p:cNvPr id="415" name="Google Shape;415;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0" algn="l" rtl="0">
              <a:spcBef>
                <a:spcPts val="0"/>
              </a:spcBef>
              <a:spcAft>
                <a:spcPts val="0"/>
              </a:spcAft>
              <a:buNone/>
            </a:pPr>
            <a:r>
              <a:rPr lang="en" sz="2100" b="1">
                <a:solidFill>
                  <a:srgbClr val="333333"/>
                </a:solidFill>
                <a:highlight>
                  <a:srgbClr val="FFFFFF"/>
                </a:highlight>
                <a:latin typeface="Roboto"/>
                <a:ea typeface="Roboto"/>
                <a:cs typeface="Roboto"/>
                <a:sym typeface="Roboto"/>
              </a:rPr>
              <a:t>Java array</a:t>
            </a:r>
            <a:r>
              <a:rPr lang="en" sz="2100">
                <a:solidFill>
                  <a:srgbClr val="333333"/>
                </a:solidFill>
                <a:highlight>
                  <a:srgbClr val="FFFFFF"/>
                </a:highlight>
                <a:latin typeface="Roboto"/>
                <a:ea typeface="Roboto"/>
                <a:cs typeface="Roboto"/>
                <a:sym typeface="Roboto"/>
              </a:rPr>
              <a:t> is an object which contains elements of a similar data type. Additionally, The elements of an array are stored in a contiguous memory location. It is a data structure where we store similar elements. We can store only a fixed set of elements in a Java array</a:t>
            </a:r>
            <a:endParaRPr sz="2100">
              <a:solidFill>
                <a:srgbClr val="333333"/>
              </a:solidFill>
              <a:highlight>
                <a:srgbClr val="FFFFFF"/>
              </a:highlight>
              <a:latin typeface="Roboto"/>
              <a:ea typeface="Roboto"/>
              <a:cs typeface="Roboto"/>
              <a:sym typeface="Roboto"/>
            </a:endParaRPr>
          </a:p>
          <a:p>
            <a:pPr marL="457200" lvl="0" indent="0" algn="l" rtl="0">
              <a:spcBef>
                <a:spcPts val="1200"/>
              </a:spcBef>
              <a:spcAft>
                <a:spcPts val="0"/>
              </a:spcAft>
              <a:buNone/>
            </a:pPr>
            <a:endParaRPr sz="2100">
              <a:solidFill>
                <a:srgbClr val="333333"/>
              </a:solidFill>
              <a:highlight>
                <a:srgbClr val="FFFFFF"/>
              </a:highlight>
              <a:latin typeface="Roboto"/>
              <a:ea typeface="Roboto"/>
              <a:cs typeface="Roboto"/>
              <a:sym typeface="Roboto"/>
            </a:endParaRPr>
          </a:p>
          <a:p>
            <a:pPr marL="457200" lvl="0" indent="0" algn="l" rtl="0">
              <a:spcBef>
                <a:spcPts val="1200"/>
              </a:spcBef>
              <a:spcAft>
                <a:spcPts val="1200"/>
              </a:spcAft>
              <a:buNone/>
            </a:pPr>
            <a:r>
              <a:rPr lang="en">
                <a:solidFill>
                  <a:srgbClr val="333333"/>
                </a:solidFill>
                <a:highlight>
                  <a:srgbClr val="FFFFFF"/>
                </a:highlight>
                <a:latin typeface="Roboto"/>
                <a:ea typeface="Roboto"/>
                <a:cs typeface="Roboto"/>
                <a:sym typeface="Roboto"/>
              </a:rPr>
              <a:t>Array in Java is index-based, the first element of the array is stored at the 0th index, 2nd element is stored on 1st index and so on.</a:t>
            </a:r>
            <a:endParaRPr sz="2700">
              <a:solidFill>
                <a:srgbClr val="333333"/>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b="1">
                <a:latin typeface="Times New Roman"/>
                <a:ea typeface="Times New Roman"/>
                <a:cs typeface="Times New Roman"/>
                <a:sym typeface="Times New Roman"/>
              </a:rPr>
              <a:t>Before Java</a:t>
            </a:r>
            <a:endParaRPr sz="3600" b="1">
              <a:latin typeface="Times New Roman"/>
              <a:ea typeface="Times New Roman"/>
              <a:cs typeface="Times New Roman"/>
              <a:sym typeface="Times New Roman"/>
            </a:endParaRPr>
          </a:p>
        </p:txBody>
      </p:sp>
      <p:sp>
        <p:nvSpPr>
          <p:cNvPr id="86" name="Google Shape;86;p18"/>
          <p:cNvSpPr txBox="1">
            <a:spLocks noGrp="1"/>
          </p:cNvSpPr>
          <p:nvPr>
            <p:ph type="body" idx="1"/>
          </p:nvPr>
        </p:nvSpPr>
        <p:spPr>
          <a:xfrm>
            <a:off x="410825" y="1142575"/>
            <a:ext cx="8520600" cy="3416400"/>
          </a:xfrm>
          <a:prstGeom prst="rect">
            <a:avLst/>
          </a:prstGeom>
        </p:spPr>
        <p:txBody>
          <a:bodyPr spcFirstLastPara="1" wrap="square" lIns="91425" tIns="91425" rIns="91425" bIns="91425" anchor="t" anchorCtr="0">
            <a:normAutofit fontScale="92500" lnSpcReduction="10000"/>
          </a:bodyPr>
          <a:lstStyle/>
          <a:p>
            <a:pPr marL="457200" lvl="0" indent="0" algn="l" rtl="0">
              <a:spcBef>
                <a:spcPts val="0"/>
              </a:spcBef>
              <a:spcAft>
                <a:spcPts val="0"/>
              </a:spcAft>
              <a:buNone/>
            </a:pPr>
            <a:endParaRPr sz="2550">
              <a:latin typeface="Times New Roman"/>
              <a:ea typeface="Times New Roman"/>
              <a:cs typeface="Times New Roman"/>
              <a:sym typeface="Times New Roman"/>
            </a:endParaRPr>
          </a:p>
          <a:p>
            <a:pPr marL="0" lvl="0" indent="0" algn="l" rtl="0">
              <a:spcBef>
                <a:spcPts val="1200"/>
              </a:spcBef>
              <a:spcAft>
                <a:spcPts val="0"/>
              </a:spcAft>
              <a:buNone/>
            </a:pPr>
            <a:r>
              <a:rPr lang="en" sz="2550" b="1">
                <a:latin typeface="Times New Roman"/>
                <a:ea typeface="Times New Roman"/>
                <a:cs typeface="Times New Roman"/>
                <a:sym typeface="Times New Roman"/>
              </a:rPr>
              <a:t>Some features which were abused by programmers in C/C++</a:t>
            </a:r>
            <a:endParaRPr sz="2550" b="1">
              <a:latin typeface="Times New Roman"/>
              <a:ea typeface="Times New Roman"/>
              <a:cs typeface="Times New Roman"/>
              <a:sym typeface="Times New Roman"/>
            </a:endParaRPr>
          </a:p>
          <a:p>
            <a:pPr marL="457200" lvl="0" indent="-366236" algn="l" rtl="0">
              <a:spcBef>
                <a:spcPts val="1200"/>
              </a:spcBef>
              <a:spcAft>
                <a:spcPts val="0"/>
              </a:spcAft>
              <a:buSzPct val="100000"/>
              <a:buFont typeface="Times New Roman"/>
              <a:buChar char="●"/>
            </a:pPr>
            <a:r>
              <a:rPr lang="en" sz="2550">
                <a:latin typeface="Times New Roman"/>
                <a:ea typeface="Times New Roman"/>
                <a:cs typeface="Times New Roman"/>
                <a:sym typeface="Times New Roman"/>
              </a:rPr>
              <a:t>Use of Pointers</a:t>
            </a:r>
            <a:endParaRPr sz="2550">
              <a:latin typeface="Times New Roman"/>
              <a:ea typeface="Times New Roman"/>
              <a:cs typeface="Times New Roman"/>
              <a:sym typeface="Times New Roman"/>
            </a:endParaRPr>
          </a:p>
          <a:p>
            <a:pPr marL="457200" lvl="0" indent="-366236" algn="l" rtl="0">
              <a:spcBef>
                <a:spcPts val="0"/>
              </a:spcBef>
              <a:spcAft>
                <a:spcPts val="0"/>
              </a:spcAft>
              <a:buSzPct val="100000"/>
              <a:buFont typeface="Times New Roman"/>
              <a:buChar char="●"/>
            </a:pPr>
            <a:r>
              <a:rPr lang="en" sz="2550">
                <a:latin typeface="Times New Roman"/>
                <a:ea typeface="Times New Roman"/>
                <a:cs typeface="Times New Roman"/>
                <a:sym typeface="Times New Roman"/>
              </a:rPr>
              <a:t>Operator overloading</a:t>
            </a:r>
            <a:endParaRPr sz="2550">
              <a:latin typeface="Times New Roman"/>
              <a:ea typeface="Times New Roman"/>
              <a:cs typeface="Times New Roman"/>
              <a:sym typeface="Times New Roman"/>
            </a:endParaRPr>
          </a:p>
          <a:p>
            <a:pPr marL="457200" lvl="0" indent="-366236" algn="l" rtl="0">
              <a:spcBef>
                <a:spcPts val="0"/>
              </a:spcBef>
              <a:spcAft>
                <a:spcPts val="0"/>
              </a:spcAft>
              <a:buSzPct val="100000"/>
              <a:buFont typeface="Times New Roman"/>
              <a:buChar char="●"/>
            </a:pPr>
            <a:r>
              <a:rPr lang="en" sz="2550">
                <a:latin typeface="Times New Roman"/>
                <a:ea typeface="Times New Roman"/>
                <a:cs typeface="Times New Roman"/>
                <a:sym typeface="Times New Roman"/>
              </a:rPr>
              <a:t>Multiple Inheritance</a:t>
            </a:r>
            <a:endParaRPr sz="2550">
              <a:latin typeface="Times New Roman"/>
              <a:ea typeface="Times New Roman"/>
              <a:cs typeface="Times New Roman"/>
              <a:sym typeface="Times New Roman"/>
            </a:endParaRPr>
          </a:p>
          <a:p>
            <a:pPr marL="457200" lvl="0" indent="-366236" algn="l" rtl="0">
              <a:spcBef>
                <a:spcPts val="0"/>
              </a:spcBef>
              <a:spcAft>
                <a:spcPts val="0"/>
              </a:spcAft>
              <a:buSzPct val="100000"/>
              <a:buFont typeface="Times New Roman"/>
              <a:buChar char="●"/>
            </a:pPr>
            <a:r>
              <a:rPr lang="en" sz="2550">
                <a:latin typeface="Times New Roman"/>
                <a:ea typeface="Times New Roman"/>
                <a:cs typeface="Times New Roman"/>
                <a:sym typeface="Times New Roman"/>
              </a:rPr>
              <a:t>Friend Classes</a:t>
            </a:r>
            <a:endParaRPr sz="2550">
              <a:latin typeface="Times New Roman"/>
              <a:ea typeface="Times New Roman"/>
              <a:cs typeface="Times New Roman"/>
              <a:sym typeface="Times New Roman"/>
            </a:endParaRPr>
          </a:p>
          <a:p>
            <a:pPr marL="457200" lvl="0" indent="-366236" algn="l" rtl="0">
              <a:spcBef>
                <a:spcPts val="0"/>
              </a:spcBef>
              <a:spcAft>
                <a:spcPts val="0"/>
              </a:spcAft>
              <a:buSzPct val="100000"/>
              <a:buFont typeface="Times New Roman"/>
              <a:buChar char="●"/>
            </a:pPr>
            <a:r>
              <a:rPr lang="en" sz="2550">
                <a:latin typeface="Times New Roman"/>
                <a:ea typeface="Times New Roman"/>
                <a:cs typeface="Times New Roman"/>
                <a:sym typeface="Times New Roman"/>
              </a:rPr>
              <a:t>Restrictions of explicit type casting</a:t>
            </a:r>
            <a:endParaRPr sz="2550">
              <a:latin typeface="Times New Roman"/>
              <a:ea typeface="Times New Roman"/>
              <a:cs typeface="Times New Roman"/>
              <a:sym typeface="Times New Roman"/>
            </a:endParaRPr>
          </a:p>
          <a:p>
            <a:pPr marL="0" lvl="0" indent="0" algn="l" rtl="0">
              <a:spcBef>
                <a:spcPts val="1200"/>
              </a:spcBef>
              <a:spcAft>
                <a:spcPts val="120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421" name="Google Shape;421;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900"/>
              <a:t>.</a:t>
            </a:r>
            <a:endParaRPr sz="2900"/>
          </a:p>
        </p:txBody>
      </p:sp>
      <p:pic>
        <p:nvPicPr>
          <p:cNvPr id="422" name="Google Shape;422;p72"/>
          <p:cNvPicPr preferRelativeResize="0"/>
          <p:nvPr/>
        </p:nvPicPr>
        <p:blipFill>
          <a:blip r:embed="rId3">
            <a:alphaModFix/>
          </a:blip>
          <a:stretch>
            <a:fillRect/>
          </a:stretch>
        </p:blipFill>
        <p:spPr>
          <a:xfrm>
            <a:off x="1609275" y="1414188"/>
            <a:ext cx="5800725" cy="2892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Declaring Arrays</a:t>
            </a:r>
            <a:endParaRPr/>
          </a:p>
        </p:txBody>
      </p:sp>
      <p:sp>
        <p:nvSpPr>
          <p:cNvPr id="428" name="Google Shape;428;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000">
                <a:solidFill>
                  <a:srgbClr val="3D3D4E"/>
                </a:solidFill>
                <a:highlight>
                  <a:srgbClr val="FFFFFF"/>
                </a:highlight>
              </a:rPr>
              <a:t>Like any other variable, an array must be declared, and its type specified. The type for an array of </a:t>
            </a:r>
            <a:r>
              <a:rPr lang="en" sz="1850">
                <a:solidFill>
                  <a:srgbClr val="C7254E"/>
                </a:solidFill>
                <a:highlight>
                  <a:srgbClr val="F9F2F4"/>
                </a:highlight>
                <a:latin typeface="Courier New"/>
                <a:ea typeface="Courier New"/>
                <a:cs typeface="Courier New"/>
                <a:sym typeface="Courier New"/>
              </a:rPr>
              <a:t>int</a:t>
            </a:r>
            <a:r>
              <a:rPr lang="en" sz="2000">
                <a:solidFill>
                  <a:srgbClr val="3D3D4E"/>
                </a:solidFill>
                <a:highlight>
                  <a:srgbClr val="FFFFFF"/>
                </a:highlight>
              </a:rPr>
              <a:t> values is </a:t>
            </a:r>
            <a:r>
              <a:rPr lang="en" sz="1850">
                <a:solidFill>
                  <a:srgbClr val="C7254E"/>
                </a:solidFill>
                <a:highlight>
                  <a:srgbClr val="F9F2F4"/>
                </a:highlight>
                <a:latin typeface="Courier New"/>
                <a:ea typeface="Courier New"/>
                <a:cs typeface="Courier New"/>
                <a:sym typeface="Courier New"/>
              </a:rPr>
              <a:t>int[]</a:t>
            </a:r>
            <a:r>
              <a:rPr lang="en" sz="2000">
                <a:solidFill>
                  <a:srgbClr val="3D3D4E"/>
                </a:solidFill>
                <a:highlight>
                  <a:srgbClr val="FFFFFF"/>
                </a:highlight>
              </a:rPr>
              <a:t>. You can think of the empty brackets as shorthand for the word “array”:</a:t>
            </a:r>
            <a:endParaRPr sz="2000">
              <a:solidFill>
                <a:srgbClr val="3D3D4E"/>
              </a:solidFill>
              <a:highlight>
                <a:srgbClr val="FFFFFF"/>
              </a:highlight>
            </a:endParaRPr>
          </a:p>
          <a:p>
            <a:pPr marL="457200" lvl="0" indent="0" algn="l" rtl="0">
              <a:spcBef>
                <a:spcPts val="1200"/>
              </a:spcBef>
              <a:spcAft>
                <a:spcPts val="0"/>
              </a:spcAft>
              <a:buNone/>
            </a:pPr>
            <a:endParaRPr sz="2000">
              <a:solidFill>
                <a:srgbClr val="3D3D4E"/>
              </a:solidFill>
              <a:highlight>
                <a:srgbClr val="FFFFFF"/>
              </a:highlight>
            </a:endParaRPr>
          </a:p>
          <a:p>
            <a:pPr marL="457200" lvl="0" indent="0" algn="l" rtl="0">
              <a:spcBef>
                <a:spcPts val="1200"/>
              </a:spcBef>
              <a:spcAft>
                <a:spcPts val="1200"/>
              </a:spcAft>
              <a:buNone/>
            </a:pPr>
            <a:r>
              <a:rPr lang="en" sz="1650">
                <a:solidFill>
                  <a:srgbClr val="C7254E"/>
                </a:solidFill>
                <a:highlight>
                  <a:srgbClr val="F9F2F4"/>
                </a:highlight>
                <a:latin typeface="Courier New"/>
                <a:ea typeface="Courier New"/>
                <a:cs typeface="Courier New"/>
                <a:sym typeface="Courier New"/>
              </a:rPr>
              <a:t>int[] myNumbers;</a:t>
            </a:r>
            <a:endParaRPr sz="2000">
              <a:solidFill>
                <a:srgbClr val="3D3D4E"/>
              </a:solidFill>
              <a:highlight>
                <a:srgbClr val="FFFFFF"/>
              </a:high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Initializing arrays</a:t>
            </a:r>
            <a:endParaRPr/>
          </a:p>
        </p:txBody>
      </p:sp>
      <p:sp>
        <p:nvSpPr>
          <p:cNvPr id="434" name="Google Shape;434;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250">
                <a:solidFill>
                  <a:srgbClr val="C7254E"/>
                </a:solidFill>
                <a:highlight>
                  <a:srgbClr val="F9F2F4"/>
                </a:highlight>
                <a:latin typeface="Courier New"/>
                <a:ea typeface="Courier New"/>
                <a:cs typeface="Courier New"/>
                <a:sym typeface="Courier New"/>
              </a:rPr>
              <a:t>int[] myNumbers = {10, 15, 20, 25, 30};</a:t>
            </a:r>
            <a:endParaRPr sz="2250">
              <a:solidFill>
                <a:srgbClr val="C7254E"/>
              </a:solidFill>
              <a:highlight>
                <a:srgbClr val="F9F2F4"/>
              </a:highlight>
              <a:latin typeface="Courier New"/>
              <a:ea typeface="Courier New"/>
              <a:cs typeface="Courier New"/>
              <a:sym typeface="Courier New"/>
            </a:endParaRPr>
          </a:p>
          <a:p>
            <a:pPr marL="457200" lvl="0" indent="0" algn="l" rtl="0">
              <a:spcBef>
                <a:spcPts val="1200"/>
              </a:spcBef>
              <a:spcAft>
                <a:spcPts val="0"/>
              </a:spcAft>
              <a:buNone/>
            </a:pPr>
            <a:endParaRPr sz="2250">
              <a:solidFill>
                <a:srgbClr val="C7254E"/>
              </a:solidFill>
              <a:highlight>
                <a:srgbClr val="F9F2F4"/>
              </a:highlight>
              <a:latin typeface="Courier New"/>
              <a:ea typeface="Courier New"/>
              <a:cs typeface="Courier New"/>
              <a:sym typeface="Courier New"/>
            </a:endParaRPr>
          </a:p>
          <a:p>
            <a:pPr marL="457200" lvl="0" indent="0" algn="l" rtl="0">
              <a:spcBef>
                <a:spcPts val="1200"/>
              </a:spcBef>
              <a:spcAft>
                <a:spcPts val="0"/>
              </a:spcAft>
              <a:buNone/>
            </a:pPr>
            <a:endParaRPr sz="2250">
              <a:solidFill>
                <a:srgbClr val="C7254E"/>
              </a:solidFill>
              <a:highlight>
                <a:srgbClr val="F9F2F4"/>
              </a:highlight>
              <a:latin typeface="Courier New"/>
              <a:ea typeface="Courier New"/>
              <a:cs typeface="Courier New"/>
              <a:sym typeface="Courier New"/>
            </a:endParaRPr>
          </a:p>
          <a:p>
            <a:pPr marL="457200" lvl="0" indent="0" algn="l" rtl="0">
              <a:spcBef>
                <a:spcPts val="1200"/>
              </a:spcBef>
              <a:spcAft>
                <a:spcPts val="0"/>
              </a:spcAft>
              <a:buNone/>
            </a:pPr>
            <a:endParaRPr sz="2250">
              <a:solidFill>
                <a:srgbClr val="C7254E"/>
              </a:solidFill>
              <a:highlight>
                <a:srgbClr val="F9F2F4"/>
              </a:highlight>
              <a:latin typeface="Courier New"/>
              <a:ea typeface="Courier New"/>
              <a:cs typeface="Courier New"/>
              <a:sym typeface="Courier New"/>
            </a:endParaRPr>
          </a:p>
          <a:p>
            <a:pPr marL="457200" lvl="0" indent="0" algn="l" rtl="0">
              <a:spcBef>
                <a:spcPts val="1200"/>
              </a:spcBef>
              <a:spcAft>
                <a:spcPts val="0"/>
              </a:spcAft>
              <a:buNone/>
            </a:pPr>
            <a:endParaRPr sz="2250">
              <a:solidFill>
                <a:srgbClr val="C7254E"/>
              </a:solidFill>
              <a:highlight>
                <a:srgbClr val="F9F2F4"/>
              </a:highlight>
              <a:latin typeface="Courier New"/>
              <a:ea typeface="Courier New"/>
              <a:cs typeface="Courier New"/>
              <a:sym typeface="Courier New"/>
            </a:endParaRPr>
          </a:p>
          <a:p>
            <a:pPr marL="457200" lvl="0" indent="0" algn="l" rtl="0">
              <a:spcBef>
                <a:spcPts val="1200"/>
              </a:spcBef>
              <a:spcAft>
                <a:spcPts val="1200"/>
              </a:spcAft>
              <a:buNone/>
            </a:pPr>
            <a:endParaRPr sz="2250">
              <a:solidFill>
                <a:srgbClr val="C7254E"/>
              </a:solidFill>
              <a:highlight>
                <a:srgbClr val="F9F2F4"/>
              </a:highlight>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Strings</a:t>
            </a:r>
            <a:endParaRPr/>
          </a:p>
        </p:txBody>
      </p:sp>
      <p:sp>
        <p:nvSpPr>
          <p:cNvPr id="440" name="Google Shape;440;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0" algn="l" rtl="0">
              <a:spcBef>
                <a:spcPts val="0"/>
              </a:spcBef>
              <a:spcAft>
                <a:spcPts val="0"/>
              </a:spcAft>
              <a:buNone/>
            </a:pPr>
            <a:r>
              <a:rPr lang="en" sz="1500">
                <a:solidFill>
                  <a:srgbClr val="333333"/>
                </a:solidFill>
                <a:highlight>
                  <a:srgbClr val="FFFFFF"/>
                </a:highlight>
                <a:latin typeface="Roboto"/>
                <a:ea typeface="Roboto"/>
                <a:cs typeface="Roboto"/>
                <a:sym typeface="Roboto"/>
              </a:rPr>
              <a:t>In </a:t>
            </a:r>
            <a:r>
              <a:rPr lang="en" sz="1500">
                <a:solidFill>
                  <a:srgbClr val="008000"/>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Java</a:t>
            </a:r>
            <a:r>
              <a:rPr lang="en" sz="1500">
                <a:solidFill>
                  <a:srgbClr val="333333"/>
                </a:solidFill>
                <a:highlight>
                  <a:srgbClr val="FFFFFF"/>
                </a:highlight>
                <a:latin typeface="Roboto"/>
                <a:ea typeface="Roboto"/>
                <a:cs typeface="Roboto"/>
                <a:sym typeface="Roboto"/>
              </a:rPr>
              <a:t>, string is basically an object that represents sequence of char values</a:t>
            </a:r>
            <a:endParaRPr sz="1500">
              <a:solidFill>
                <a:srgbClr val="333333"/>
              </a:solidFill>
              <a:highlight>
                <a:srgbClr val="FFFFFF"/>
              </a:highlight>
              <a:latin typeface="Roboto"/>
              <a:ea typeface="Roboto"/>
              <a:cs typeface="Roboto"/>
              <a:sym typeface="Roboto"/>
            </a:endParaRPr>
          </a:p>
          <a:p>
            <a:pPr marL="457200" lvl="0" indent="0" algn="l" rtl="0">
              <a:spcBef>
                <a:spcPts val="1200"/>
              </a:spcBef>
              <a:spcAft>
                <a:spcPts val="0"/>
              </a:spcAft>
              <a:buNone/>
            </a:pPr>
            <a:endParaRPr sz="1500">
              <a:solidFill>
                <a:srgbClr val="333333"/>
              </a:solidFill>
              <a:highlight>
                <a:srgbClr val="FFFFFF"/>
              </a:highlight>
              <a:latin typeface="Roboto"/>
              <a:ea typeface="Roboto"/>
              <a:cs typeface="Roboto"/>
              <a:sym typeface="Roboto"/>
            </a:endParaRPr>
          </a:p>
          <a:p>
            <a:pPr marL="457200" lvl="0" indent="0" algn="l" rtl="0">
              <a:spcBef>
                <a:spcPts val="1200"/>
              </a:spcBef>
              <a:spcAft>
                <a:spcPts val="0"/>
              </a:spcAft>
              <a:buNone/>
            </a:pPr>
            <a:r>
              <a:rPr lang="en" sz="1500">
                <a:solidFill>
                  <a:srgbClr val="333333"/>
                </a:solidFill>
                <a:highlight>
                  <a:srgbClr val="FFFFFF"/>
                </a:highlight>
                <a:latin typeface="Roboto"/>
                <a:ea typeface="Roboto"/>
                <a:cs typeface="Roboto"/>
                <a:sym typeface="Roboto"/>
              </a:rPr>
              <a:t>Create String object </a:t>
            </a:r>
            <a:endParaRPr sz="1500">
              <a:solidFill>
                <a:srgbClr val="333333"/>
              </a:solidFill>
              <a:highlight>
                <a:srgbClr val="FFFFFF"/>
              </a:highlight>
              <a:latin typeface="Roboto"/>
              <a:ea typeface="Roboto"/>
              <a:cs typeface="Roboto"/>
              <a:sym typeface="Roboto"/>
            </a:endParaRPr>
          </a:p>
          <a:p>
            <a:pPr marL="457200" lvl="0" indent="-323850" algn="l" rtl="0">
              <a:spcBef>
                <a:spcPts val="1200"/>
              </a:spcBef>
              <a:spcAft>
                <a:spcPts val="0"/>
              </a:spcAft>
              <a:buClr>
                <a:srgbClr val="333333"/>
              </a:buClr>
              <a:buSzPts val="1500"/>
              <a:buFont typeface="Roboto"/>
              <a:buAutoNum type="arabicPeriod"/>
            </a:pPr>
            <a:r>
              <a:rPr lang="en" sz="1500">
                <a:solidFill>
                  <a:srgbClr val="333333"/>
                </a:solidFill>
                <a:highlight>
                  <a:srgbClr val="FFFFFF"/>
                </a:highlight>
                <a:latin typeface="Roboto"/>
                <a:ea typeface="Roboto"/>
                <a:cs typeface="Roboto"/>
                <a:sym typeface="Roboto"/>
              </a:rPr>
              <a:t>Literal</a:t>
            </a:r>
            <a:endParaRPr sz="1500">
              <a:solidFill>
                <a:srgbClr val="333333"/>
              </a:solidFill>
              <a:highlight>
                <a:srgbClr val="FFFFFF"/>
              </a:highlight>
              <a:latin typeface="Roboto"/>
              <a:ea typeface="Roboto"/>
              <a:cs typeface="Roboto"/>
              <a:sym typeface="Roboto"/>
            </a:endParaRPr>
          </a:p>
          <a:p>
            <a:pPr marL="457200" lvl="0" indent="-323850" algn="l" rtl="0">
              <a:spcBef>
                <a:spcPts val="0"/>
              </a:spcBef>
              <a:spcAft>
                <a:spcPts val="0"/>
              </a:spcAft>
              <a:buClr>
                <a:srgbClr val="333333"/>
              </a:buClr>
              <a:buSzPts val="1500"/>
              <a:buFont typeface="Roboto"/>
              <a:buAutoNum type="arabicPeriod"/>
            </a:pPr>
            <a:r>
              <a:rPr lang="en" sz="1500">
                <a:solidFill>
                  <a:srgbClr val="333333"/>
                </a:solidFill>
                <a:highlight>
                  <a:srgbClr val="FFFFFF"/>
                </a:highlight>
                <a:latin typeface="Roboto"/>
                <a:ea typeface="Roboto"/>
                <a:cs typeface="Roboto"/>
                <a:sym typeface="Roboto"/>
              </a:rPr>
              <a:t>By Using new keyword</a:t>
            </a:r>
            <a:endParaRPr sz="1500">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endParaRPr sz="1500">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r>
              <a:rPr lang="en" sz="1500">
                <a:solidFill>
                  <a:srgbClr val="333333"/>
                </a:solidFill>
                <a:highlight>
                  <a:srgbClr val="FFFFFF"/>
                </a:highlight>
                <a:latin typeface="Roboto"/>
                <a:ea typeface="Roboto"/>
                <a:cs typeface="Roboto"/>
                <a:sym typeface="Roboto"/>
              </a:rPr>
              <a:t>String Literal does not create new keyword </a:t>
            </a:r>
            <a:endParaRPr sz="1500">
              <a:solidFill>
                <a:srgbClr val="333333"/>
              </a:solidFill>
              <a:highlight>
                <a:srgbClr val="FFFFFF"/>
              </a:highlight>
              <a:latin typeface="Roboto"/>
              <a:ea typeface="Roboto"/>
              <a:cs typeface="Roboto"/>
              <a:sym typeface="Roboto"/>
            </a:endParaRPr>
          </a:p>
          <a:p>
            <a:pPr marL="0" lvl="0" indent="0" algn="l" rtl="0">
              <a:spcBef>
                <a:spcPts val="1200"/>
              </a:spcBef>
              <a:spcAft>
                <a:spcPts val="0"/>
              </a:spcAft>
              <a:buNone/>
            </a:pPr>
            <a:r>
              <a:rPr lang="en" sz="1500">
                <a:solidFill>
                  <a:srgbClr val="333333"/>
                </a:solidFill>
                <a:highlight>
                  <a:srgbClr val="FFFFFF"/>
                </a:highlight>
                <a:latin typeface="Roboto"/>
                <a:ea typeface="Roboto"/>
                <a:cs typeface="Roboto"/>
                <a:sym typeface="Roboto"/>
              </a:rPr>
              <a:t>String s1 = “test”</a:t>
            </a:r>
            <a:endParaRPr sz="1500">
              <a:solidFill>
                <a:srgbClr val="333333"/>
              </a:solidFill>
              <a:highlight>
                <a:srgbClr val="FFFFFF"/>
              </a:highlight>
              <a:latin typeface="Roboto"/>
              <a:ea typeface="Roboto"/>
              <a:cs typeface="Roboto"/>
              <a:sym typeface="Roboto"/>
            </a:endParaRPr>
          </a:p>
          <a:p>
            <a:pPr marL="0" lvl="0" indent="0" algn="l" rtl="0">
              <a:spcBef>
                <a:spcPts val="1200"/>
              </a:spcBef>
              <a:spcAft>
                <a:spcPts val="1200"/>
              </a:spcAft>
              <a:buNone/>
            </a:pPr>
            <a:r>
              <a:rPr lang="en" sz="1500">
                <a:solidFill>
                  <a:srgbClr val="333333"/>
                </a:solidFill>
                <a:highlight>
                  <a:srgbClr val="FFFFFF"/>
                </a:highlight>
                <a:latin typeface="Roboto"/>
                <a:ea typeface="Roboto"/>
                <a:cs typeface="Roboto"/>
                <a:sym typeface="Roboto"/>
              </a:rPr>
              <a:t>String s2 = “test”</a:t>
            </a:r>
            <a:endParaRPr sz="1500">
              <a:solidFill>
                <a:srgbClr val="333333"/>
              </a:solidFill>
              <a:highlight>
                <a:srgbClr val="FFFFFF"/>
              </a:highlight>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46" name="Google Shape;446;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AutoNum type="arabicPeriod"/>
            </a:pPr>
            <a:r>
              <a:rPr lang="en"/>
              <a:t>Immutable Strings</a:t>
            </a:r>
            <a:endParaRPr/>
          </a:p>
          <a:p>
            <a:pPr marL="457200" lvl="0" indent="-334327" algn="l" rtl="0">
              <a:spcBef>
                <a:spcPts val="0"/>
              </a:spcBef>
              <a:spcAft>
                <a:spcPts val="0"/>
              </a:spcAft>
              <a:buSzPct val="100000"/>
              <a:buAutoNum type="arabicPeriod"/>
            </a:pPr>
            <a:r>
              <a:rPr lang="en"/>
              <a:t>Compare two strings .equals and == </a:t>
            </a:r>
            <a:endParaRPr/>
          </a:p>
          <a:p>
            <a:pPr marL="457200" lvl="0" indent="-334327" algn="l" rtl="0">
              <a:spcBef>
                <a:spcPts val="0"/>
              </a:spcBef>
              <a:spcAft>
                <a:spcPts val="0"/>
              </a:spcAft>
              <a:buSzPct val="100000"/>
              <a:buAutoNum type="arabicPeriod"/>
            </a:pPr>
            <a:r>
              <a:rPr lang="en"/>
              <a:t>Concatenation</a:t>
            </a:r>
            <a:endParaRPr/>
          </a:p>
          <a:p>
            <a:pPr marL="457200" lvl="0" indent="-334327" algn="l" rtl="0">
              <a:spcBef>
                <a:spcPts val="0"/>
              </a:spcBef>
              <a:spcAft>
                <a:spcPts val="0"/>
              </a:spcAft>
              <a:buSzPct val="100000"/>
              <a:buAutoNum type="arabicPeriod"/>
            </a:pPr>
            <a:r>
              <a:rPr lang="en"/>
              <a:t>Methods in String class</a:t>
            </a:r>
            <a:endParaRPr/>
          </a:p>
          <a:p>
            <a:pPr marL="457200" lvl="0" indent="-334327" algn="l" rtl="0">
              <a:spcBef>
                <a:spcPts val="0"/>
              </a:spcBef>
              <a:spcAft>
                <a:spcPts val="0"/>
              </a:spcAft>
              <a:buSzPct val="100000"/>
              <a:buAutoNum type="arabicPeriod"/>
            </a:pPr>
            <a:r>
              <a:rPr lang="en"/>
              <a:t>toString()</a:t>
            </a:r>
            <a:endParaRPr/>
          </a:p>
          <a:p>
            <a:pPr marL="457200" lvl="0" indent="-334327" algn="l" rtl="0">
              <a:spcBef>
                <a:spcPts val="0"/>
              </a:spcBef>
              <a:spcAft>
                <a:spcPts val="0"/>
              </a:spcAft>
              <a:buSzPct val="100000"/>
              <a:buAutoNum type="arabicPeriod"/>
            </a:pPr>
            <a:r>
              <a:rPr lang="en"/>
              <a:t>StringBuilder</a:t>
            </a:r>
            <a:endParaRPr/>
          </a:p>
          <a:p>
            <a:pPr marL="457200" lvl="0" indent="-334327" algn="l" rtl="0">
              <a:spcBef>
                <a:spcPts val="0"/>
              </a:spcBef>
              <a:spcAft>
                <a:spcPts val="0"/>
              </a:spcAft>
              <a:buSzPct val="100000"/>
              <a:buAutoNum type="arabicPeriod"/>
            </a:pPr>
            <a:r>
              <a:rPr lang="en"/>
              <a:t>StringBuffer</a:t>
            </a:r>
            <a:endParaRPr/>
          </a:p>
          <a:p>
            <a:pPr marL="457200" lvl="0" indent="-334327" algn="l" rtl="0">
              <a:spcBef>
                <a:spcPts val="0"/>
              </a:spcBef>
              <a:spcAft>
                <a:spcPts val="0"/>
              </a:spcAft>
              <a:buSzPct val="100000"/>
              <a:buAutoNum type="arabicPeriod"/>
            </a:pPr>
            <a:r>
              <a:rPr lang="en"/>
              <a:t>String vs StringBuilder vs StringBuffer</a:t>
            </a:r>
            <a:br>
              <a:rPr lang="en"/>
            </a:br>
            <a:br>
              <a:rPr lang="en"/>
            </a:br>
            <a:r>
              <a:rPr lang="en"/>
              <a:t>https://www.freecodecamp.org/news/garbage-collection-in-java-what-is-gc-and-how-it-works-in-the-jvm/</a:t>
            </a:r>
            <a:endParaRPr/>
          </a:p>
          <a:p>
            <a:pPr marL="457200" lvl="0" indent="0" algn="l" rtl="0">
              <a:spcBef>
                <a:spcPts val="1200"/>
              </a:spcBef>
              <a:spcAft>
                <a:spcPts val="120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Access Modifiers	</a:t>
            </a:r>
            <a:endParaRPr/>
          </a:p>
        </p:txBody>
      </p:sp>
      <p:sp>
        <p:nvSpPr>
          <p:cNvPr id="452" name="Google Shape;452;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Public </a:t>
            </a:r>
            <a:endParaRPr/>
          </a:p>
          <a:p>
            <a:pPr marL="457200" lvl="0" indent="-342900" algn="l" rtl="0">
              <a:spcBef>
                <a:spcPts val="0"/>
              </a:spcBef>
              <a:spcAft>
                <a:spcPts val="0"/>
              </a:spcAft>
              <a:buSzPts val="1800"/>
              <a:buChar char="●"/>
            </a:pPr>
            <a:r>
              <a:rPr lang="en"/>
              <a:t>Private</a:t>
            </a:r>
            <a:endParaRPr/>
          </a:p>
          <a:p>
            <a:pPr marL="457200" lvl="0" indent="-342900" algn="l" rtl="0">
              <a:spcBef>
                <a:spcPts val="0"/>
              </a:spcBef>
              <a:spcAft>
                <a:spcPts val="0"/>
              </a:spcAft>
              <a:buSzPts val="1800"/>
              <a:buChar char="●"/>
            </a:pPr>
            <a:r>
              <a:rPr lang="en"/>
              <a:t>Protected</a:t>
            </a:r>
            <a:endParaRPr/>
          </a:p>
          <a:p>
            <a:pPr marL="457200" lvl="0" indent="-342900" algn="l" rtl="0">
              <a:spcBef>
                <a:spcPts val="0"/>
              </a:spcBef>
              <a:spcAft>
                <a:spcPts val="0"/>
              </a:spcAft>
              <a:buSzPts val="1800"/>
              <a:buChar char="●"/>
            </a:pPr>
            <a:r>
              <a:rPr lang="en"/>
              <a:t>default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Private	</a:t>
            </a:r>
            <a:endParaRPr/>
          </a:p>
        </p:txBody>
      </p:sp>
      <p:sp>
        <p:nvSpPr>
          <p:cNvPr id="458" name="Google Shape;458;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rgbClr val="374151"/>
                </a:solidFill>
                <a:highlight>
                  <a:srgbClr val="FFFFFF"/>
                </a:highlight>
              </a:rPr>
              <a:t>A private member cannot be accessed directly from outside the class. The aim is to keep it hidden from the users and other classes. It is a popular practice to </a:t>
            </a:r>
            <a:r>
              <a:rPr lang="en" sz="1500" b="1">
                <a:solidFill>
                  <a:srgbClr val="374151"/>
                </a:solidFill>
                <a:highlight>
                  <a:srgbClr val="FFFFFF"/>
                </a:highlight>
              </a:rPr>
              <a:t>keep the data members private</a:t>
            </a:r>
            <a:r>
              <a:rPr lang="en" sz="1500">
                <a:solidFill>
                  <a:srgbClr val="374151"/>
                </a:solidFill>
                <a:highlight>
                  <a:srgbClr val="FFFFFF"/>
                </a:highlight>
              </a:rPr>
              <a:t> since we do not want anyone manipulating our data directly. We can make members private using the keyword </a:t>
            </a:r>
            <a:r>
              <a:rPr lang="en" sz="1350">
                <a:solidFill>
                  <a:srgbClr val="C7254E"/>
                </a:solidFill>
                <a:highlight>
                  <a:srgbClr val="F9F2F4"/>
                </a:highlight>
                <a:latin typeface="Courier New"/>
                <a:ea typeface="Courier New"/>
                <a:cs typeface="Courier New"/>
                <a:sym typeface="Courier New"/>
              </a:rPr>
              <a:t>private</a:t>
            </a:r>
            <a:r>
              <a:rPr lang="en" sz="1500">
                <a:solidFill>
                  <a:srgbClr val="374151"/>
                </a:solidFill>
                <a:highlight>
                  <a:srgbClr val="FFFFFF"/>
                </a:highlight>
              </a:rPr>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Public	</a:t>
            </a:r>
            <a:endParaRPr/>
          </a:p>
        </p:txBody>
      </p:sp>
      <p:sp>
        <p:nvSpPr>
          <p:cNvPr id="464" name="Google Shape;464;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500">
                <a:solidFill>
                  <a:srgbClr val="374151"/>
                </a:solidFill>
                <a:highlight>
                  <a:srgbClr val="FFFFFF"/>
                </a:highlight>
              </a:rPr>
              <a:t>This tag indicates that the members can be directly accessed by anything which is in the same scope as the class object.</a:t>
            </a:r>
            <a:endParaRPr sz="1500">
              <a:solidFill>
                <a:srgbClr val="374151"/>
              </a:solidFill>
              <a:highlight>
                <a:srgbClr val="FFFFFF"/>
              </a:highlight>
            </a:endParaRPr>
          </a:p>
          <a:p>
            <a:pPr marL="0" lvl="0" indent="0" algn="l" rtl="0">
              <a:spcBef>
                <a:spcPts val="1500"/>
              </a:spcBef>
              <a:spcAft>
                <a:spcPts val="0"/>
              </a:spcAft>
              <a:buClr>
                <a:schemeClr val="dk1"/>
              </a:buClr>
              <a:buSzPts val="1100"/>
              <a:buFont typeface="Arial"/>
              <a:buNone/>
            </a:pPr>
            <a:r>
              <a:rPr lang="en" sz="1500" b="1">
                <a:solidFill>
                  <a:srgbClr val="374151"/>
                </a:solidFill>
                <a:highlight>
                  <a:srgbClr val="FFFFFF"/>
                </a:highlight>
              </a:rPr>
              <a:t>Member functions are usually public</a:t>
            </a:r>
            <a:r>
              <a:rPr lang="en" sz="1500">
                <a:solidFill>
                  <a:srgbClr val="374151"/>
                </a:solidFill>
                <a:highlight>
                  <a:srgbClr val="FFFFFF"/>
                </a:highlight>
              </a:rPr>
              <a:t> as they provide the interface through which the application can communicate with our private members.</a:t>
            </a:r>
            <a:endParaRPr sz="1500">
              <a:solidFill>
                <a:srgbClr val="374151"/>
              </a:solidFill>
              <a:highlight>
                <a:srgbClr val="FFFFFF"/>
              </a:highlight>
            </a:endParaRPr>
          </a:p>
          <a:p>
            <a:pPr marL="0" lvl="0" indent="0" algn="l" rtl="0">
              <a:spcBef>
                <a:spcPts val="1500"/>
              </a:spcBef>
              <a:spcAft>
                <a:spcPts val="0"/>
              </a:spcAft>
              <a:buClr>
                <a:schemeClr val="dk1"/>
              </a:buClr>
              <a:buSzPts val="1100"/>
              <a:buFont typeface="Arial"/>
              <a:buNone/>
            </a:pPr>
            <a:r>
              <a:rPr lang="en" sz="1500">
                <a:solidFill>
                  <a:srgbClr val="374151"/>
                </a:solidFill>
                <a:highlight>
                  <a:srgbClr val="FFFFFF"/>
                </a:highlight>
              </a:rPr>
              <a:t>Public members can be declared using the keyword </a:t>
            </a:r>
            <a:r>
              <a:rPr lang="en" sz="1350">
                <a:solidFill>
                  <a:srgbClr val="C7254E"/>
                </a:solidFill>
                <a:highlight>
                  <a:srgbClr val="F9F2F4"/>
                </a:highlight>
                <a:latin typeface="Courier New"/>
                <a:ea typeface="Courier New"/>
                <a:cs typeface="Courier New"/>
                <a:sym typeface="Courier New"/>
              </a:rPr>
              <a:t>public</a:t>
            </a:r>
            <a:r>
              <a:rPr lang="en" sz="1500">
                <a:solidFill>
                  <a:srgbClr val="374151"/>
                </a:solidFill>
                <a:highlight>
                  <a:srgbClr val="FFFFFF"/>
                </a:highlight>
              </a:rPr>
              <a:t>.</a:t>
            </a:r>
            <a:endParaRPr sz="1500">
              <a:solidFill>
                <a:srgbClr val="374151"/>
              </a:solidFill>
              <a:highlight>
                <a:srgbClr val="FFFFFF"/>
              </a:highlight>
            </a:endParaRPr>
          </a:p>
          <a:p>
            <a:pPr marL="0" lvl="0" indent="0" algn="l" rtl="0">
              <a:spcBef>
                <a:spcPts val="1500"/>
              </a:spcBef>
              <a:spcAft>
                <a:spcPts val="120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Protected</a:t>
            </a:r>
            <a:endParaRPr/>
          </a:p>
        </p:txBody>
      </p:sp>
      <p:sp>
        <p:nvSpPr>
          <p:cNvPr id="470" name="Google Shape;470;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500">
                <a:solidFill>
                  <a:srgbClr val="374151"/>
                </a:solidFill>
                <a:highlight>
                  <a:srgbClr val="FFFFFF"/>
                </a:highlight>
              </a:rPr>
              <a:t>The protected category is unique. The access level to the protected members lies somewhere between private and public. The primary use of the protected tag can be found when using </a:t>
            </a:r>
            <a:r>
              <a:rPr lang="en" sz="1500" b="1">
                <a:solidFill>
                  <a:srgbClr val="374151"/>
                </a:solidFill>
                <a:highlight>
                  <a:srgbClr val="FFFFFF"/>
                </a:highlight>
              </a:rPr>
              <a:t>inheritance</a:t>
            </a:r>
            <a:r>
              <a:rPr lang="en" sz="1500">
                <a:solidFill>
                  <a:srgbClr val="374151"/>
                </a:solidFill>
                <a:highlight>
                  <a:srgbClr val="FFFFFF"/>
                </a:highlight>
              </a:rPr>
              <a:t>, which is the process of creating classes out of other classes.</a:t>
            </a:r>
            <a:endParaRPr sz="1500">
              <a:solidFill>
                <a:srgbClr val="374151"/>
              </a:solidFill>
              <a:highlight>
                <a:srgbClr val="FFFFFF"/>
              </a:highlight>
            </a:endParaRPr>
          </a:p>
          <a:p>
            <a:pPr marL="0" lvl="0" indent="0" algn="l" rtl="0">
              <a:spcBef>
                <a:spcPts val="1500"/>
              </a:spcBef>
              <a:spcAft>
                <a:spcPts val="0"/>
              </a:spcAft>
              <a:buClr>
                <a:schemeClr val="dk1"/>
              </a:buClr>
              <a:buSzPts val="1100"/>
              <a:buFont typeface="Arial"/>
              <a:buNone/>
            </a:pPr>
            <a:r>
              <a:rPr lang="en" sz="1500">
                <a:solidFill>
                  <a:srgbClr val="374151"/>
                </a:solidFill>
                <a:highlight>
                  <a:srgbClr val="FFFFFF"/>
                </a:highlight>
              </a:rPr>
              <a:t>The protected data members can be accessed inside a Java package. However, outside the package, they can only be referred to through an inherited class.</a:t>
            </a:r>
            <a:endParaRPr sz="1500">
              <a:solidFill>
                <a:srgbClr val="374151"/>
              </a:solidFill>
              <a:highlight>
                <a:srgbClr val="FFFFFF"/>
              </a:highlight>
            </a:endParaRPr>
          </a:p>
          <a:p>
            <a:pPr marL="0" lvl="0" indent="0" algn="l" rtl="0">
              <a:spcBef>
                <a:spcPts val="1500"/>
              </a:spcBef>
              <a:spcAft>
                <a:spcPts val="120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Default</a:t>
            </a:r>
            <a:endParaRPr/>
          </a:p>
        </p:txBody>
      </p:sp>
      <p:sp>
        <p:nvSpPr>
          <p:cNvPr id="476" name="Google Shape;476;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rgbClr val="374151"/>
                </a:solidFill>
                <a:highlight>
                  <a:srgbClr val="FFFFFF"/>
                </a:highlight>
              </a:rPr>
              <a:t>If we do not mention any access modifier, then it is considered to be default access. The default access is similar to the </a:t>
            </a:r>
            <a:r>
              <a:rPr lang="en" sz="1350">
                <a:solidFill>
                  <a:srgbClr val="C7254E"/>
                </a:solidFill>
                <a:highlight>
                  <a:srgbClr val="F9F2F4"/>
                </a:highlight>
                <a:latin typeface="Courier New"/>
                <a:ea typeface="Courier New"/>
                <a:cs typeface="Courier New"/>
                <a:sym typeface="Courier New"/>
              </a:rPr>
              <a:t>protected</a:t>
            </a:r>
            <a:r>
              <a:rPr lang="en" sz="1500">
                <a:solidFill>
                  <a:srgbClr val="374151"/>
                </a:solidFill>
                <a:highlight>
                  <a:srgbClr val="FFFFFF"/>
                </a:highlight>
              </a:rPr>
              <a:t>. It also has package-level access, but it also applies to inherited classes as well, unlike </a:t>
            </a:r>
            <a:r>
              <a:rPr lang="en" sz="1350">
                <a:solidFill>
                  <a:srgbClr val="C7254E"/>
                </a:solidFill>
                <a:highlight>
                  <a:srgbClr val="F9F2F4"/>
                </a:highlight>
                <a:latin typeface="Courier New"/>
                <a:ea typeface="Courier New"/>
                <a:cs typeface="Courier New"/>
                <a:sym typeface="Courier New"/>
              </a:rPr>
              <a:t>protected</a:t>
            </a:r>
            <a:r>
              <a:rPr lang="en" sz="1500">
                <a:solidFill>
                  <a:srgbClr val="374151"/>
                </a:solidFill>
                <a:highlight>
                  <a:srgbClr val="FFFFFF"/>
                </a:highlight>
              </a:rPr>
              <a:t>. So, you can say that its access is more limited.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600" b="1">
                <a:latin typeface="Times New Roman"/>
                <a:ea typeface="Times New Roman"/>
                <a:cs typeface="Times New Roman"/>
                <a:sym typeface="Times New Roman"/>
              </a:rPr>
              <a:t>How to Download Java?</a:t>
            </a:r>
            <a:endParaRPr sz="3600" b="1">
              <a:latin typeface="Times New Roman"/>
              <a:ea typeface="Times New Roman"/>
              <a:cs typeface="Times New Roman"/>
              <a:sym typeface="Times New Roman"/>
            </a:endParaRPr>
          </a:p>
        </p:txBody>
      </p:sp>
      <p:sp>
        <p:nvSpPr>
          <p:cNvPr id="92" name="Google Shape;92;p19"/>
          <p:cNvSpPr txBox="1">
            <a:spLocks noGrp="1"/>
          </p:cNvSpPr>
          <p:nvPr>
            <p:ph type="body" idx="1"/>
          </p:nvPr>
        </p:nvSpPr>
        <p:spPr>
          <a:xfrm>
            <a:off x="272050" y="11624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latin typeface="Times New Roman"/>
                <a:ea typeface="Times New Roman"/>
                <a:cs typeface="Times New Roman"/>
                <a:sym typeface="Times New Roman"/>
              </a:rPr>
              <a:t>Link is as follow:</a:t>
            </a:r>
            <a:endParaRPr b="1">
              <a:latin typeface="Times New Roman"/>
              <a:ea typeface="Times New Roman"/>
              <a:cs typeface="Times New Roman"/>
              <a:sym typeface="Times New Roman"/>
            </a:endParaRPr>
          </a:p>
          <a:p>
            <a:pPr marL="0" lvl="0" indent="0" algn="l" rtl="0">
              <a:spcBef>
                <a:spcPts val="1200"/>
              </a:spcBef>
              <a:spcAft>
                <a:spcPts val="0"/>
              </a:spcAft>
              <a:buNone/>
            </a:pPr>
            <a:r>
              <a:rPr lang="en" u="sng">
                <a:solidFill>
                  <a:schemeClr val="hlink"/>
                </a:solidFill>
                <a:latin typeface="Times New Roman"/>
                <a:ea typeface="Times New Roman"/>
                <a:cs typeface="Times New Roman"/>
                <a:sym typeface="Times New Roman"/>
                <a:hlinkClick r:id="rId3"/>
              </a:rPr>
              <a:t>https://www.oracle.com/ca-en/java/technologies/downloads/</a:t>
            </a:r>
            <a:endParaRPr>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93" name="Google Shape;93;p19"/>
          <p:cNvPicPr preferRelativeResize="0"/>
          <p:nvPr/>
        </p:nvPicPr>
        <p:blipFill>
          <a:blip r:embed="rId4">
            <a:alphaModFix/>
          </a:blip>
          <a:stretch>
            <a:fillRect/>
          </a:stretch>
        </p:blipFill>
        <p:spPr>
          <a:xfrm>
            <a:off x="2926425" y="2496575"/>
            <a:ext cx="2618556" cy="23421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More..</a:t>
            </a:r>
            <a:endParaRPr/>
          </a:p>
        </p:txBody>
      </p:sp>
      <p:pic>
        <p:nvPicPr>
          <p:cNvPr id="482" name="Google Shape;482;p82"/>
          <p:cNvPicPr preferRelativeResize="0"/>
          <p:nvPr/>
        </p:nvPicPr>
        <p:blipFill>
          <a:blip r:embed="rId3">
            <a:alphaModFix/>
          </a:blip>
          <a:stretch>
            <a:fillRect/>
          </a:stretch>
        </p:blipFill>
        <p:spPr>
          <a:xfrm>
            <a:off x="405275" y="1369001"/>
            <a:ext cx="7863227" cy="27801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OOPs</a:t>
            </a:r>
            <a:endParaRPr/>
          </a:p>
        </p:txBody>
      </p:sp>
      <p:sp>
        <p:nvSpPr>
          <p:cNvPr id="488" name="Google Shape;488;p83"/>
          <p:cNvSpPr txBox="1">
            <a:spLocks noGrp="1"/>
          </p:cNvSpPr>
          <p:nvPr>
            <p:ph type="body" idx="1"/>
          </p:nvPr>
        </p:nvSpPr>
        <p:spPr>
          <a:xfrm>
            <a:off x="311700" y="1161267"/>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900" dirty="0"/>
              <a:t>Inheritance</a:t>
            </a:r>
            <a:endParaRPr sz="2900" dirty="0"/>
          </a:p>
          <a:p>
            <a:pPr marL="457200" lvl="0" indent="0" algn="l" rtl="0">
              <a:spcBef>
                <a:spcPts val="1200"/>
              </a:spcBef>
              <a:spcAft>
                <a:spcPts val="0"/>
              </a:spcAft>
              <a:buNone/>
            </a:pPr>
            <a:r>
              <a:rPr lang="en" sz="2900" dirty="0"/>
              <a:t>Polymorphism</a:t>
            </a:r>
            <a:endParaRPr sz="2900" dirty="0"/>
          </a:p>
          <a:p>
            <a:pPr marL="457200" lvl="0" indent="0" algn="l" rtl="0">
              <a:spcBef>
                <a:spcPts val="1200"/>
              </a:spcBef>
              <a:spcAft>
                <a:spcPts val="0"/>
              </a:spcAft>
              <a:buNone/>
            </a:pPr>
            <a:r>
              <a:rPr lang="en" sz="2900" dirty="0"/>
              <a:t>Abstraction</a:t>
            </a:r>
            <a:endParaRPr sz="2900" dirty="0"/>
          </a:p>
          <a:p>
            <a:pPr marL="457200" lvl="0" indent="0" algn="l" rtl="0">
              <a:spcBef>
                <a:spcPts val="1200"/>
              </a:spcBef>
              <a:spcAft>
                <a:spcPts val="1200"/>
              </a:spcAft>
              <a:buNone/>
            </a:pPr>
            <a:r>
              <a:rPr lang="en" sz="2900" dirty="0"/>
              <a:t>Encapsulation</a:t>
            </a:r>
            <a:endParaRPr sz="29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Inheritance</a:t>
            </a:r>
            <a:endParaRPr/>
          </a:p>
        </p:txBody>
      </p:sp>
      <p:sp>
        <p:nvSpPr>
          <p:cNvPr id="494" name="Google Shape;494;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1500" b="1" dirty="0">
                <a:solidFill>
                  <a:srgbClr val="3D3D4E"/>
                </a:solidFill>
                <a:highlight>
                  <a:srgbClr val="FFFFFF"/>
                </a:highlight>
              </a:rPr>
              <a:t>Inheritance</a:t>
            </a:r>
            <a:r>
              <a:rPr lang="en" sz="1500" dirty="0">
                <a:solidFill>
                  <a:srgbClr val="3D3D4E"/>
                </a:solidFill>
                <a:highlight>
                  <a:srgbClr val="FFFFFF"/>
                </a:highlight>
              </a:rPr>
              <a:t> provides a way to create a new class from an existing class. The new class is a specialized version of the existing class such that it inherits all the </a:t>
            </a:r>
            <a:r>
              <a:rPr lang="en" sz="1500" i="1" dirty="0">
                <a:solidFill>
                  <a:srgbClr val="3D3D4E"/>
                </a:solidFill>
                <a:highlight>
                  <a:srgbClr val="FFFFFF"/>
                </a:highlight>
              </a:rPr>
              <a:t>non-private</a:t>
            </a:r>
            <a:r>
              <a:rPr lang="en" sz="1500" dirty="0">
                <a:solidFill>
                  <a:srgbClr val="3D3D4E"/>
                </a:solidFill>
                <a:highlight>
                  <a:srgbClr val="FFFFFF"/>
                </a:highlight>
              </a:rPr>
              <a:t> fields (</a:t>
            </a:r>
            <a:r>
              <a:rPr lang="en" sz="1500" i="1" dirty="0">
                <a:solidFill>
                  <a:srgbClr val="3D3D4E"/>
                </a:solidFill>
                <a:highlight>
                  <a:srgbClr val="FFFFFF"/>
                </a:highlight>
              </a:rPr>
              <a:t>variables</a:t>
            </a:r>
            <a:r>
              <a:rPr lang="en" sz="1500" dirty="0">
                <a:solidFill>
                  <a:srgbClr val="3D3D4E"/>
                </a:solidFill>
                <a:highlight>
                  <a:srgbClr val="FFFFFF"/>
                </a:highlight>
              </a:rPr>
              <a:t>) and </a:t>
            </a:r>
            <a:r>
              <a:rPr lang="en" sz="1500" i="1" dirty="0">
                <a:solidFill>
                  <a:srgbClr val="3D3D4E"/>
                </a:solidFill>
                <a:highlight>
                  <a:srgbClr val="FFFFFF"/>
                </a:highlight>
              </a:rPr>
              <a:t>methods</a:t>
            </a:r>
            <a:r>
              <a:rPr lang="en" sz="1500" dirty="0">
                <a:solidFill>
                  <a:srgbClr val="3D3D4E"/>
                </a:solidFill>
                <a:highlight>
                  <a:srgbClr val="FFFFFF"/>
                </a:highlight>
              </a:rPr>
              <a:t> of the existing class. The existing class is used as a starting point or as a </a:t>
            </a:r>
            <a:r>
              <a:rPr lang="en" sz="1500" i="1" dirty="0">
                <a:solidFill>
                  <a:srgbClr val="3D3D4E"/>
                </a:solidFill>
                <a:highlight>
                  <a:srgbClr val="FFFFFF"/>
                </a:highlight>
              </a:rPr>
              <a:t>base</a:t>
            </a:r>
            <a:r>
              <a:rPr lang="en" sz="1500" dirty="0">
                <a:solidFill>
                  <a:srgbClr val="3D3D4E"/>
                </a:solidFill>
                <a:highlight>
                  <a:srgbClr val="FFFFFF"/>
                </a:highlight>
              </a:rPr>
              <a:t> to create the new class.</a:t>
            </a:r>
            <a:endParaRPr sz="29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 a relationship..</a:t>
            </a:r>
            <a:endParaRPr/>
          </a:p>
        </p:txBody>
      </p:sp>
      <p:sp>
        <p:nvSpPr>
          <p:cNvPr id="500" name="Google Shape;500;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700" b="1">
                <a:solidFill>
                  <a:schemeClr val="dk1"/>
                </a:solidFill>
                <a:highlight>
                  <a:srgbClr val="FFFFFF"/>
                </a:highlight>
              </a:rPr>
              <a:t>The </a:t>
            </a:r>
            <a:r>
              <a:rPr lang="en" sz="1700" b="1" i="1">
                <a:solidFill>
                  <a:schemeClr val="dk1"/>
                </a:solidFill>
                <a:highlight>
                  <a:srgbClr val="FFFFFF"/>
                </a:highlight>
              </a:rPr>
              <a:t>IS A</a:t>
            </a:r>
            <a:r>
              <a:rPr lang="en" sz="1700" b="1">
                <a:solidFill>
                  <a:schemeClr val="dk1"/>
                </a:solidFill>
                <a:highlight>
                  <a:srgbClr val="FFFFFF"/>
                </a:highlight>
              </a:rPr>
              <a:t> relationship</a:t>
            </a:r>
            <a:endParaRPr sz="1700" b="1">
              <a:solidFill>
                <a:schemeClr val="dk1"/>
              </a:solidFill>
              <a:highlight>
                <a:srgbClr val="FFFFFF"/>
              </a:highlight>
            </a:endParaRPr>
          </a:p>
          <a:p>
            <a:pPr marL="0" lvl="0" indent="0" algn="l" rtl="0">
              <a:spcBef>
                <a:spcPts val="1500"/>
              </a:spcBef>
              <a:spcAft>
                <a:spcPts val="0"/>
              </a:spcAft>
              <a:buClr>
                <a:schemeClr val="dk1"/>
              </a:buClr>
              <a:buSzPts val="1100"/>
              <a:buFont typeface="Arial"/>
              <a:buNone/>
            </a:pPr>
            <a:r>
              <a:rPr lang="en" sz="1500">
                <a:solidFill>
                  <a:srgbClr val="3D3D4E"/>
                </a:solidFill>
                <a:highlight>
                  <a:srgbClr val="FFFFFF"/>
                </a:highlight>
              </a:rPr>
              <a:t>After reading the above definition, the next question that comes to your mind is </a:t>
            </a:r>
            <a:r>
              <a:rPr lang="en" sz="1500" i="1">
                <a:solidFill>
                  <a:srgbClr val="3D3D4E"/>
                </a:solidFill>
                <a:highlight>
                  <a:srgbClr val="FFFFFF"/>
                </a:highlight>
              </a:rPr>
              <a:t>What is the use case of inheritance?</a:t>
            </a:r>
            <a:r>
              <a:rPr lang="en" sz="1500">
                <a:solidFill>
                  <a:srgbClr val="3D3D4E"/>
                </a:solidFill>
                <a:highlight>
                  <a:srgbClr val="FFFFFF"/>
                </a:highlight>
              </a:rPr>
              <a:t> Well, the answer is that wherever we come across an </a:t>
            </a:r>
            <a:r>
              <a:rPr lang="en" sz="1500" b="1" i="1">
                <a:solidFill>
                  <a:srgbClr val="3D3D4E"/>
                </a:solidFill>
                <a:highlight>
                  <a:srgbClr val="FFFFFF"/>
                </a:highlight>
              </a:rPr>
              <a:t>IS A</a:t>
            </a:r>
            <a:r>
              <a:rPr lang="en" sz="1500">
                <a:solidFill>
                  <a:srgbClr val="3D3D4E"/>
                </a:solidFill>
                <a:highlight>
                  <a:srgbClr val="FFFFFF"/>
                </a:highlight>
              </a:rPr>
              <a:t> relationship between objects, we can use inheritance.</a:t>
            </a:r>
            <a:endParaRPr sz="1500">
              <a:solidFill>
                <a:srgbClr val="3D3D4E"/>
              </a:solidFill>
              <a:highlight>
                <a:srgbClr val="FFFFFF"/>
              </a:highlight>
            </a:endParaRPr>
          </a:p>
          <a:p>
            <a:pPr marL="457200" lvl="0" indent="0" algn="l" rtl="0">
              <a:spcBef>
                <a:spcPts val="1500"/>
              </a:spcBef>
              <a:spcAft>
                <a:spcPts val="1200"/>
              </a:spcAft>
              <a:buNone/>
            </a:pPr>
            <a:endParaRPr sz="29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Continue…</a:t>
            </a:r>
            <a:endParaRPr/>
          </a:p>
        </p:txBody>
      </p:sp>
      <p:sp>
        <p:nvSpPr>
          <p:cNvPr id="506" name="Google Shape;506;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sz="2900"/>
          </a:p>
        </p:txBody>
      </p:sp>
      <p:pic>
        <p:nvPicPr>
          <p:cNvPr id="507" name="Google Shape;507;p86"/>
          <p:cNvPicPr preferRelativeResize="0"/>
          <p:nvPr/>
        </p:nvPicPr>
        <p:blipFill>
          <a:blip r:embed="rId3">
            <a:alphaModFix/>
          </a:blip>
          <a:stretch>
            <a:fillRect/>
          </a:stretch>
        </p:blipFill>
        <p:spPr>
          <a:xfrm>
            <a:off x="693325" y="1296575"/>
            <a:ext cx="7327973" cy="27692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a:p>
        </p:txBody>
      </p:sp>
      <p:sp>
        <p:nvSpPr>
          <p:cNvPr id="513" name="Google Shape;513;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1500">
                <a:solidFill>
                  <a:srgbClr val="3D3D4E"/>
                </a:solidFill>
                <a:highlight>
                  <a:srgbClr val="FFFFFF"/>
                </a:highlight>
              </a:rPr>
              <a:t>So from the above descriptions regarding </a:t>
            </a:r>
            <a:r>
              <a:rPr lang="en" sz="1500" i="1">
                <a:solidFill>
                  <a:srgbClr val="3D3D4E"/>
                </a:solidFill>
                <a:highlight>
                  <a:srgbClr val="FFFFFF"/>
                </a:highlight>
              </a:rPr>
              <a:t>inheritance,</a:t>
            </a:r>
            <a:r>
              <a:rPr lang="en" sz="1500">
                <a:solidFill>
                  <a:srgbClr val="3D3D4E"/>
                </a:solidFill>
                <a:highlight>
                  <a:srgbClr val="FFFFFF"/>
                </a:highlight>
              </a:rPr>
              <a:t> we can conclude that we can build new classes by depending on the </a:t>
            </a:r>
            <a:r>
              <a:rPr lang="en" sz="1500" i="1">
                <a:solidFill>
                  <a:srgbClr val="3D3D4E"/>
                </a:solidFill>
                <a:highlight>
                  <a:srgbClr val="FFFFFF"/>
                </a:highlight>
              </a:rPr>
              <a:t>existing classes.</a:t>
            </a:r>
            <a:r>
              <a:rPr lang="en" sz="1500">
                <a:solidFill>
                  <a:srgbClr val="3D3D4E"/>
                </a:solidFill>
                <a:highlight>
                  <a:srgbClr val="FFFFFF"/>
                </a:highlight>
              </a:rPr>
              <a:t> We can build some new </a:t>
            </a:r>
            <a:r>
              <a:rPr lang="en" sz="1500" i="1">
                <a:solidFill>
                  <a:srgbClr val="3D3D4E"/>
                </a:solidFill>
                <a:highlight>
                  <a:srgbClr val="FFFFFF"/>
                </a:highlight>
              </a:rPr>
              <a:t>classes</a:t>
            </a:r>
            <a:r>
              <a:rPr lang="en" sz="1500">
                <a:solidFill>
                  <a:srgbClr val="3D3D4E"/>
                </a:solidFill>
                <a:highlight>
                  <a:srgbClr val="FFFFFF"/>
                </a:highlight>
              </a:rPr>
              <a:t>.</a:t>
            </a:r>
            <a:endParaRPr sz="2900"/>
          </a:p>
        </p:txBody>
      </p:sp>
      <p:pic>
        <p:nvPicPr>
          <p:cNvPr id="514" name="Google Shape;514;p87"/>
          <p:cNvPicPr preferRelativeResize="0"/>
          <p:nvPr/>
        </p:nvPicPr>
        <p:blipFill>
          <a:blip r:embed="rId3">
            <a:alphaModFix/>
          </a:blip>
          <a:stretch>
            <a:fillRect/>
          </a:stretch>
        </p:blipFill>
        <p:spPr>
          <a:xfrm>
            <a:off x="664650" y="2404650"/>
            <a:ext cx="7931977" cy="13097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520" name="Google Shape;520;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1500">
                <a:solidFill>
                  <a:srgbClr val="3D3D4E"/>
                </a:solidFill>
                <a:highlight>
                  <a:srgbClr val="FFFFFF"/>
                </a:highlight>
              </a:rPr>
              <a:t>Let’s find out where an </a:t>
            </a:r>
            <a:r>
              <a:rPr lang="en" sz="1500" b="1" i="1">
                <a:solidFill>
                  <a:srgbClr val="3D3D4E"/>
                </a:solidFill>
                <a:highlight>
                  <a:srgbClr val="FFFFFF"/>
                </a:highlight>
              </a:rPr>
              <a:t>IS A</a:t>
            </a:r>
            <a:r>
              <a:rPr lang="en" sz="1500">
                <a:solidFill>
                  <a:srgbClr val="3D3D4E"/>
                </a:solidFill>
                <a:highlight>
                  <a:srgbClr val="FFFFFF"/>
                </a:highlight>
              </a:rPr>
              <a:t> relationship doesn’t exist.</a:t>
            </a:r>
            <a:endParaRPr sz="2900"/>
          </a:p>
        </p:txBody>
      </p:sp>
      <p:pic>
        <p:nvPicPr>
          <p:cNvPr id="521" name="Google Shape;521;p88"/>
          <p:cNvPicPr preferRelativeResize="0"/>
          <p:nvPr/>
        </p:nvPicPr>
        <p:blipFill>
          <a:blip r:embed="rId3">
            <a:alphaModFix/>
          </a:blip>
          <a:stretch>
            <a:fillRect/>
          </a:stretch>
        </p:blipFill>
        <p:spPr>
          <a:xfrm>
            <a:off x="814250" y="1633853"/>
            <a:ext cx="6298000" cy="30734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Terminologies</a:t>
            </a:r>
            <a:endParaRPr/>
          </a:p>
        </p:txBody>
      </p:sp>
      <p:sp>
        <p:nvSpPr>
          <p:cNvPr id="527" name="Google Shape;527;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3D3D4E"/>
              </a:buClr>
              <a:buSzPts val="1500"/>
              <a:buChar char="●"/>
            </a:pPr>
            <a:r>
              <a:rPr lang="en" sz="1500" b="1">
                <a:solidFill>
                  <a:srgbClr val="3D3D4E"/>
                </a:solidFill>
                <a:highlight>
                  <a:srgbClr val="FFFFFF"/>
                </a:highlight>
              </a:rPr>
              <a:t>SuperClass (Parent Class or Base Class):</a:t>
            </a:r>
            <a:r>
              <a:rPr lang="en" sz="1500">
                <a:solidFill>
                  <a:srgbClr val="3D3D4E"/>
                </a:solidFill>
                <a:highlight>
                  <a:srgbClr val="FFFFFF"/>
                </a:highlight>
              </a:rPr>
              <a:t> This class allows the </a:t>
            </a:r>
            <a:r>
              <a:rPr lang="en" sz="1500" i="1">
                <a:solidFill>
                  <a:srgbClr val="3D3D4E"/>
                </a:solidFill>
                <a:highlight>
                  <a:srgbClr val="FFFFFF"/>
                </a:highlight>
              </a:rPr>
              <a:t>re-use</a:t>
            </a:r>
            <a:r>
              <a:rPr lang="en" sz="1500">
                <a:solidFill>
                  <a:srgbClr val="3D3D4E"/>
                </a:solidFill>
                <a:highlight>
                  <a:srgbClr val="FFFFFF"/>
                </a:highlight>
              </a:rPr>
              <a:t> of its </a:t>
            </a:r>
            <a:r>
              <a:rPr lang="en" sz="1350">
                <a:solidFill>
                  <a:srgbClr val="C7254E"/>
                </a:solidFill>
                <a:highlight>
                  <a:srgbClr val="F9F2F4"/>
                </a:highlight>
                <a:latin typeface="Courier New"/>
                <a:ea typeface="Courier New"/>
                <a:cs typeface="Courier New"/>
                <a:sym typeface="Courier New"/>
              </a:rPr>
              <a:t>non-private</a:t>
            </a:r>
            <a:r>
              <a:rPr lang="en" sz="1500">
                <a:solidFill>
                  <a:srgbClr val="3D3D4E"/>
                </a:solidFill>
                <a:highlight>
                  <a:srgbClr val="FFFFFF"/>
                </a:highlight>
              </a:rPr>
              <a:t> members in another class.</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b="1">
                <a:solidFill>
                  <a:srgbClr val="3D3D4E"/>
                </a:solidFill>
                <a:highlight>
                  <a:srgbClr val="FFFFFF"/>
                </a:highlight>
              </a:rPr>
              <a:t>SubClass (Child Class or Derived Class):</a:t>
            </a:r>
            <a:r>
              <a:rPr lang="en" sz="1500">
                <a:solidFill>
                  <a:srgbClr val="3D3D4E"/>
                </a:solidFill>
                <a:highlight>
                  <a:srgbClr val="FFFFFF"/>
                </a:highlight>
              </a:rPr>
              <a:t> This class is the one that </a:t>
            </a:r>
            <a:r>
              <a:rPr lang="en" sz="1500" i="1">
                <a:solidFill>
                  <a:srgbClr val="3D3D4E"/>
                </a:solidFill>
                <a:highlight>
                  <a:srgbClr val="FFFFFF"/>
                </a:highlight>
              </a:rPr>
              <a:t>inherits</a:t>
            </a:r>
            <a:r>
              <a:rPr lang="en" sz="1500">
                <a:solidFill>
                  <a:srgbClr val="3D3D4E"/>
                </a:solidFill>
                <a:highlight>
                  <a:srgbClr val="FFFFFF"/>
                </a:highlight>
              </a:rPr>
              <a:t> from the superclass.</a:t>
            </a:r>
            <a:endParaRPr sz="1500">
              <a:solidFill>
                <a:srgbClr val="3D3D4E"/>
              </a:solidFill>
              <a:highlight>
                <a:srgbClr val="FFFFFF"/>
              </a:highlight>
            </a:endParaRPr>
          </a:p>
          <a:p>
            <a:pPr marL="457200" lvl="0" indent="0" algn="l" rtl="0">
              <a:spcBef>
                <a:spcPts val="800"/>
              </a:spcBef>
              <a:spcAft>
                <a:spcPts val="0"/>
              </a:spcAft>
              <a:buNone/>
            </a:pPr>
            <a:endParaRPr sz="2900"/>
          </a:p>
          <a:p>
            <a:pPr marL="457200" lvl="0" indent="0" algn="l" rtl="0">
              <a:spcBef>
                <a:spcPts val="1200"/>
              </a:spcBef>
              <a:spcAft>
                <a:spcPts val="0"/>
              </a:spcAft>
              <a:buNone/>
            </a:pPr>
            <a:r>
              <a:rPr lang="en" sz="1500" b="1">
                <a:solidFill>
                  <a:srgbClr val="3D3D4E"/>
                </a:solidFill>
                <a:highlight>
                  <a:srgbClr val="F5F5F5"/>
                </a:highlight>
              </a:rPr>
              <a:t>Note:</a:t>
            </a:r>
            <a:r>
              <a:rPr lang="en" sz="1500">
                <a:solidFill>
                  <a:srgbClr val="3D3D4E"/>
                </a:solidFill>
                <a:highlight>
                  <a:srgbClr val="F5F5F5"/>
                </a:highlight>
              </a:rPr>
              <a:t> A </a:t>
            </a:r>
            <a:r>
              <a:rPr lang="en" sz="1500" i="1">
                <a:solidFill>
                  <a:srgbClr val="3D3D4E"/>
                </a:solidFill>
                <a:highlight>
                  <a:srgbClr val="F5F5F5"/>
                </a:highlight>
              </a:rPr>
              <a:t>child</a:t>
            </a:r>
            <a:r>
              <a:rPr lang="en" sz="1500">
                <a:solidFill>
                  <a:srgbClr val="3D3D4E"/>
                </a:solidFill>
                <a:highlight>
                  <a:srgbClr val="F5F5F5"/>
                </a:highlight>
              </a:rPr>
              <a:t> class has </a:t>
            </a:r>
            <a:r>
              <a:rPr lang="en" sz="1500" b="1">
                <a:solidFill>
                  <a:srgbClr val="3D3D4E"/>
                </a:solidFill>
                <a:highlight>
                  <a:srgbClr val="F5F5F5"/>
                </a:highlight>
              </a:rPr>
              <a:t>all non-private</a:t>
            </a:r>
            <a:r>
              <a:rPr lang="en" sz="1500">
                <a:solidFill>
                  <a:srgbClr val="3D3D4E"/>
                </a:solidFill>
                <a:highlight>
                  <a:srgbClr val="F5F5F5"/>
                </a:highlight>
              </a:rPr>
              <a:t> characteristics of the </a:t>
            </a:r>
            <a:r>
              <a:rPr lang="en" sz="1500" i="1">
                <a:solidFill>
                  <a:srgbClr val="3D3D4E"/>
                </a:solidFill>
                <a:highlight>
                  <a:srgbClr val="F5F5F5"/>
                </a:highlight>
              </a:rPr>
              <a:t>parent</a:t>
            </a:r>
            <a:r>
              <a:rPr lang="en" sz="1500">
                <a:solidFill>
                  <a:srgbClr val="3D3D4E"/>
                </a:solidFill>
                <a:highlight>
                  <a:srgbClr val="F5F5F5"/>
                </a:highlight>
              </a:rPr>
              <a:t> class.</a:t>
            </a:r>
            <a:endParaRPr sz="1500">
              <a:solidFill>
                <a:srgbClr val="3D3D4E"/>
              </a:solidFill>
              <a:highlight>
                <a:srgbClr val="F5F5F5"/>
              </a:highlight>
            </a:endParaRPr>
          </a:p>
          <a:p>
            <a:pPr marL="457200" lvl="0" indent="0" algn="l" rtl="0">
              <a:spcBef>
                <a:spcPts val="1200"/>
              </a:spcBef>
              <a:spcAft>
                <a:spcPts val="1200"/>
              </a:spcAft>
              <a:buNone/>
            </a:pPr>
            <a:endParaRPr sz="1500">
              <a:solidFill>
                <a:srgbClr val="3D3D4E"/>
              </a:solidFill>
              <a:highlight>
                <a:srgbClr val="F5F5F5"/>
              </a:high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continue..</a:t>
            </a:r>
            <a:endParaRPr/>
          </a:p>
        </p:txBody>
      </p:sp>
      <p:sp>
        <p:nvSpPr>
          <p:cNvPr id="533" name="Google Shape;533;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1500"/>
              </a:spcBef>
              <a:spcAft>
                <a:spcPts val="0"/>
              </a:spcAft>
              <a:buClr>
                <a:schemeClr val="dk1"/>
              </a:buClr>
              <a:buSzPts val="1100"/>
              <a:buFont typeface="Arial"/>
              <a:buNone/>
            </a:pPr>
            <a:r>
              <a:rPr lang="en" sz="1700" b="1">
                <a:solidFill>
                  <a:schemeClr val="dk1"/>
                </a:solidFill>
                <a:highlight>
                  <a:srgbClr val="FFFFFF"/>
                </a:highlight>
              </a:rPr>
              <a:t>What does a child class have?</a:t>
            </a:r>
            <a:endParaRPr sz="1700" b="1">
              <a:solidFill>
                <a:schemeClr val="dk1"/>
              </a:solidFill>
              <a:highlight>
                <a:srgbClr val="FFFFFF"/>
              </a:highlight>
            </a:endParaRPr>
          </a:p>
          <a:p>
            <a:pPr marL="0" lvl="0" indent="0" algn="l" rtl="0">
              <a:spcBef>
                <a:spcPts val="1500"/>
              </a:spcBef>
              <a:spcAft>
                <a:spcPts val="0"/>
              </a:spcAft>
              <a:buClr>
                <a:schemeClr val="dk1"/>
              </a:buClr>
              <a:buSzPts val="1100"/>
              <a:buFont typeface="Arial"/>
              <a:buNone/>
            </a:pPr>
            <a:r>
              <a:rPr lang="en" sz="1500">
                <a:solidFill>
                  <a:srgbClr val="3D3D4E"/>
                </a:solidFill>
                <a:highlight>
                  <a:srgbClr val="FFFFFF"/>
                </a:highlight>
              </a:rPr>
              <a:t>An object of the child class can use:</a:t>
            </a:r>
            <a:endParaRPr sz="1500">
              <a:solidFill>
                <a:srgbClr val="3D3D4E"/>
              </a:solidFill>
              <a:highlight>
                <a:srgbClr val="FFFFFF"/>
              </a:highlight>
            </a:endParaRPr>
          </a:p>
          <a:p>
            <a:pPr marL="457200" lvl="0" indent="-323850" algn="l" rtl="0">
              <a:spcBef>
                <a:spcPts val="1500"/>
              </a:spcBef>
              <a:spcAft>
                <a:spcPts val="0"/>
              </a:spcAft>
              <a:buClr>
                <a:srgbClr val="3D3D4E"/>
              </a:buClr>
              <a:buSzPts val="1500"/>
              <a:buChar char="●"/>
            </a:pPr>
            <a:r>
              <a:rPr lang="en" sz="1500">
                <a:solidFill>
                  <a:srgbClr val="3D3D4E"/>
                </a:solidFill>
                <a:highlight>
                  <a:srgbClr val="FFFFFF"/>
                </a:highlight>
              </a:rPr>
              <a:t>All </a:t>
            </a:r>
            <a:r>
              <a:rPr lang="en" sz="1350">
                <a:solidFill>
                  <a:srgbClr val="C7254E"/>
                </a:solidFill>
                <a:highlight>
                  <a:srgbClr val="F9F2F4"/>
                </a:highlight>
                <a:latin typeface="Courier New"/>
                <a:ea typeface="Courier New"/>
                <a:cs typeface="Courier New"/>
                <a:sym typeface="Courier New"/>
              </a:rPr>
              <a:t>non-private</a:t>
            </a:r>
            <a:r>
              <a:rPr lang="en" sz="1500">
                <a:solidFill>
                  <a:srgbClr val="3D3D4E"/>
                </a:solidFill>
                <a:highlight>
                  <a:srgbClr val="FFFFFF"/>
                </a:highlight>
              </a:rPr>
              <a:t> members defined in the </a:t>
            </a:r>
            <a:r>
              <a:rPr lang="en" sz="1500" b="1">
                <a:solidFill>
                  <a:srgbClr val="3D3D4E"/>
                </a:solidFill>
                <a:highlight>
                  <a:srgbClr val="FFFFFF"/>
                </a:highlight>
              </a:rPr>
              <a:t>child</a:t>
            </a:r>
            <a:r>
              <a:rPr lang="en" sz="1500">
                <a:solidFill>
                  <a:srgbClr val="3D3D4E"/>
                </a:solidFill>
                <a:highlight>
                  <a:srgbClr val="FFFFFF"/>
                </a:highlight>
              </a:rPr>
              <a:t> class.</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All </a:t>
            </a:r>
            <a:r>
              <a:rPr lang="en" sz="1350">
                <a:solidFill>
                  <a:srgbClr val="C7254E"/>
                </a:solidFill>
                <a:highlight>
                  <a:srgbClr val="F9F2F4"/>
                </a:highlight>
                <a:latin typeface="Courier New"/>
                <a:ea typeface="Courier New"/>
                <a:cs typeface="Courier New"/>
                <a:sym typeface="Courier New"/>
              </a:rPr>
              <a:t>non-private</a:t>
            </a:r>
            <a:r>
              <a:rPr lang="en" sz="1500">
                <a:solidFill>
                  <a:srgbClr val="3D3D4E"/>
                </a:solidFill>
                <a:highlight>
                  <a:srgbClr val="FFFFFF"/>
                </a:highlight>
              </a:rPr>
              <a:t> members defined in the </a:t>
            </a:r>
            <a:r>
              <a:rPr lang="en" sz="1500" b="1">
                <a:solidFill>
                  <a:srgbClr val="3D3D4E"/>
                </a:solidFill>
                <a:highlight>
                  <a:srgbClr val="FFFFFF"/>
                </a:highlight>
              </a:rPr>
              <a:t>parent</a:t>
            </a:r>
            <a:r>
              <a:rPr lang="en" sz="1500">
                <a:solidFill>
                  <a:srgbClr val="3D3D4E"/>
                </a:solidFill>
                <a:highlight>
                  <a:srgbClr val="FFFFFF"/>
                </a:highlight>
              </a:rPr>
              <a:t> class.</a:t>
            </a:r>
            <a:endParaRPr sz="1500">
              <a:solidFill>
                <a:srgbClr val="3D3D4E"/>
              </a:solidFill>
              <a:highlight>
                <a:srgbClr val="FFFFFF"/>
              </a:highlight>
            </a:endParaRPr>
          </a:p>
          <a:p>
            <a:pPr marL="457200" lvl="0" indent="0" algn="l" rtl="0">
              <a:spcBef>
                <a:spcPts val="800"/>
              </a:spcBef>
              <a:spcAft>
                <a:spcPts val="0"/>
              </a:spcAft>
              <a:buNone/>
            </a:pPr>
            <a:endParaRPr sz="2900"/>
          </a:p>
          <a:p>
            <a:pPr marL="457200" lvl="0" indent="0" algn="l" rtl="0">
              <a:spcBef>
                <a:spcPts val="1200"/>
              </a:spcBef>
              <a:spcAft>
                <a:spcPts val="1200"/>
              </a:spcAft>
              <a:buNone/>
            </a:pPr>
            <a:r>
              <a:rPr lang="en" sz="1500" b="1">
                <a:solidFill>
                  <a:srgbClr val="3D3D4E"/>
                </a:solidFill>
                <a:highlight>
                  <a:srgbClr val="F5F5F5"/>
                </a:highlight>
              </a:rPr>
              <a:t>Note:</a:t>
            </a:r>
            <a:r>
              <a:rPr lang="en" sz="1500">
                <a:solidFill>
                  <a:srgbClr val="3D3D4E"/>
                </a:solidFill>
                <a:highlight>
                  <a:srgbClr val="F5F5F5"/>
                </a:highlight>
              </a:rPr>
              <a:t> Some classes cannot be inherited. Such classes are defined with the keyword, </a:t>
            </a:r>
            <a:r>
              <a:rPr lang="en" sz="1350">
                <a:solidFill>
                  <a:srgbClr val="C7254E"/>
                </a:solidFill>
                <a:highlight>
                  <a:srgbClr val="F9F2F4"/>
                </a:highlight>
                <a:latin typeface="Courier New"/>
                <a:ea typeface="Courier New"/>
                <a:cs typeface="Courier New"/>
                <a:sym typeface="Courier New"/>
              </a:rPr>
              <a:t>final</a:t>
            </a:r>
            <a:r>
              <a:rPr lang="en" sz="1500">
                <a:solidFill>
                  <a:srgbClr val="3D3D4E"/>
                </a:solidFill>
                <a:highlight>
                  <a:srgbClr val="F5F5F5"/>
                </a:highlight>
              </a:rPr>
              <a:t>. An example of such a class is the built-in </a:t>
            </a:r>
            <a:r>
              <a:rPr lang="en" sz="1350">
                <a:solidFill>
                  <a:srgbClr val="C7254E"/>
                </a:solidFill>
                <a:highlight>
                  <a:srgbClr val="F9F2F4"/>
                </a:highlight>
                <a:uFill>
                  <a:noFill/>
                </a:u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Integer class</a:t>
            </a:r>
            <a:r>
              <a:rPr lang="en" sz="1500">
                <a:solidFill>
                  <a:srgbClr val="3D3D4E"/>
                </a:solidFill>
                <a:highlight>
                  <a:srgbClr val="F5F5F5"/>
                </a:highlight>
              </a:rPr>
              <a:t> - this class cannot have derived classes.</a:t>
            </a:r>
            <a:endParaRPr sz="29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91"/>
          <p:cNvSpPr txBox="1">
            <a:spLocks noGrp="1"/>
          </p:cNvSpPr>
          <p:nvPr>
            <p:ph type="title"/>
          </p:nvPr>
        </p:nvSpPr>
        <p:spPr>
          <a:xfrm>
            <a:off x="311700" y="5098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How we start inheritance?</a:t>
            </a:r>
            <a:endParaRPr/>
          </a:p>
        </p:txBody>
      </p:sp>
      <p:sp>
        <p:nvSpPr>
          <p:cNvPr id="539" name="Google Shape;539;p91"/>
          <p:cNvSpPr txBox="1">
            <a:spLocks noGrp="1"/>
          </p:cNvSpPr>
          <p:nvPr>
            <p:ph type="body" idx="1"/>
          </p:nvPr>
        </p:nvSpPr>
        <p:spPr>
          <a:xfrm>
            <a:off x="311700" y="12172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2900"/>
              <a:t>Use “extends”  keyword</a:t>
            </a:r>
            <a:endParaRPr sz="2900"/>
          </a:p>
          <a:p>
            <a:pPr marL="457200" lvl="0" indent="0" algn="l" rtl="0">
              <a:spcBef>
                <a:spcPts val="1200"/>
              </a:spcBef>
              <a:spcAft>
                <a:spcPts val="0"/>
              </a:spcAft>
              <a:buClr>
                <a:schemeClr val="dk1"/>
              </a:buClr>
              <a:buSzPts val="1100"/>
              <a:buFont typeface="Arial"/>
              <a:buNone/>
            </a:pPr>
            <a:r>
              <a:rPr lang="en" sz="1500">
                <a:solidFill>
                  <a:srgbClr val="080808"/>
                </a:solidFill>
                <a:highlight>
                  <a:srgbClr val="FFFFFF"/>
                </a:highlight>
                <a:latin typeface="Courier New"/>
                <a:ea typeface="Courier New"/>
                <a:cs typeface="Courier New"/>
                <a:sym typeface="Courier New"/>
              </a:rPr>
              <a:t>SubClass </a:t>
            </a:r>
            <a:r>
              <a:rPr lang="en" sz="1500">
                <a:solidFill>
                  <a:srgbClr val="0033B3"/>
                </a:solidFill>
                <a:highlight>
                  <a:srgbClr val="FFFFFF"/>
                </a:highlight>
                <a:latin typeface="Courier New"/>
                <a:ea typeface="Courier New"/>
                <a:cs typeface="Courier New"/>
                <a:sym typeface="Courier New"/>
              </a:rPr>
              <a:t>extends </a:t>
            </a:r>
            <a:r>
              <a:rPr lang="en" sz="1500">
                <a:solidFill>
                  <a:srgbClr val="00627A"/>
                </a:solidFill>
                <a:highlight>
                  <a:srgbClr val="FFFFFF"/>
                </a:highlight>
                <a:latin typeface="Courier New"/>
                <a:ea typeface="Courier New"/>
                <a:cs typeface="Courier New"/>
                <a:sym typeface="Courier New"/>
              </a:rPr>
              <a:t>SuperClass</a:t>
            </a: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marL="457200" lvl="0" indent="0" algn="l" rtl="0">
              <a:spcBef>
                <a:spcPts val="1200"/>
              </a:spcBef>
              <a:spcAft>
                <a:spcPts val="0"/>
              </a:spcAft>
              <a:buClr>
                <a:schemeClr val="dk1"/>
              </a:buClr>
              <a:buSzPts val="1100"/>
              <a:buFont typeface="Arial"/>
              <a:buNone/>
            </a:pPr>
            <a:r>
              <a:rPr lang="en" sz="1500" i="1">
                <a:solidFill>
                  <a:srgbClr val="8C8C8C"/>
                </a:solidFill>
                <a:highlight>
                  <a:srgbClr val="FFFFFF"/>
                </a:highlight>
                <a:latin typeface="Courier New"/>
                <a:ea typeface="Courier New"/>
                <a:cs typeface="Courier New"/>
                <a:sym typeface="Courier New"/>
              </a:rPr>
              <a:t>//contents of SubClass</a:t>
            </a:r>
            <a:endParaRPr sz="1500" i="1">
              <a:solidFill>
                <a:srgbClr val="8C8C8C"/>
              </a:solidFill>
              <a:highlight>
                <a:srgbClr val="FFFFFF"/>
              </a:highlight>
              <a:latin typeface="Courier New"/>
              <a:ea typeface="Courier New"/>
              <a:cs typeface="Courier New"/>
              <a:sym typeface="Courier New"/>
            </a:endParaRPr>
          </a:p>
          <a:p>
            <a:pPr marL="457200" lvl="0" indent="0" algn="l" rtl="0">
              <a:spcBef>
                <a:spcPts val="1200"/>
              </a:spcBef>
              <a:spcAft>
                <a:spcPts val="0"/>
              </a:spcAft>
              <a:buClr>
                <a:schemeClr val="dk1"/>
              </a:buClr>
              <a:buSzPts val="1100"/>
              <a:buFont typeface="Arial"/>
              <a:buNone/>
            </a:pPr>
            <a:r>
              <a:rPr lang="en" sz="1500" i="1">
                <a:solidFill>
                  <a:srgbClr val="8C8C8C"/>
                </a:solidFill>
                <a:highlight>
                  <a:srgbClr val="FFFFFF"/>
                </a:highlight>
                <a:latin typeface="Courier New"/>
                <a:ea typeface="Courier New"/>
                <a:cs typeface="Courier New"/>
                <a:sym typeface="Courier New"/>
              </a:rPr>
              <a:t>   </a:t>
            </a:r>
            <a:r>
              <a:rPr lang="en" sz="1500">
                <a:solidFill>
                  <a:srgbClr val="080808"/>
                </a:solidFill>
                <a:highlight>
                  <a:srgbClr val="FFFFFF"/>
                </a:highlight>
                <a:latin typeface="Courier New"/>
                <a:ea typeface="Courier New"/>
                <a:cs typeface="Courier New"/>
                <a:sym typeface="Courier New"/>
              </a:rPr>
              <a:t>}</a:t>
            </a:r>
            <a:endParaRPr sz="1500">
              <a:solidFill>
                <a:srgbClr val="080808"/>
              </a:solidFill>
              <a:highlight>
                <a:srgbClr val="FFFFFF"/>
              </a:highlight>
              <a:latin typeface="Courier New"/>
              <a:ea typeface="Courier New"/>
              <a:cs typeface="Courier New"/>
              <a:sym typeface="Courier New"/>
            </a:endParaRPr>
          </a:p>
          <a:p>
            <a:pPr marL="457200" lvl="0" indent="0" algn="l" rtl="0">
              <a:spcBef>
                <a:spcPts val="1200"/>
              </a:spcBef>
              <a:spcAft>
                <a:spcPts val="1200"/>
              </a:spcAft>
              <a:buNone/>
            </a:pP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264475" y="282700"/>
            <a:ext cx="8335500" cy="869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600" b="1">
                <a:latin typeface="Times New Roman"/>
                <a:ea typeface="Times New Roman"/>
                <a:cs typeface="Times New Roman"/>
                <a:sym typeface="Times New Roman"/>
              </a:rPr>
              <a:t>Intellij IDEA	</a:t>
            </a:r>
            <a:endParaRPr sz="3600" b="1">
              <a:latin typeface="Times New Roman"/>
              <a:ea typeface="Times New Roman"/>
              <a:cs typeface="Times New Roman"/>
              <a:sym typeface="Times New Roman"/>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400" b="1">
                <a:latin typeface="Times New Roman"/>
                <a:ea typeface="Times New Roman"/>
                <a:cs typeface="Times New Roman"/>
                <a:sym typeface="Times New Roman"/>
              </a:rPr>
              <a:t>Link is as follow:</a:t>
            </a:r>
            <a:endParaRPr sz="1400">
              <a:latin typeface="Times New Roman"/>
              <a:ea typeface="Times New Roman"/>
              <a:cs typeface="Times New Roman"/>
              <a:sym typeface="Times New Roman"/>
            </a:endParaRPr>
          </a:p>
          <a:p>
            <a:pPr marL="0" lvl="0" indent="0" algn="l" rtl="0">
              <a:spcBef>
                <a:spcPts val="1200"/>
              </a:spcBef>
              <a:spcAft>
                <a:spcPts val="0"/>
              </a:spcAft>
              <a:buNone/>
            </a:pPr>
            <a:r>
              <a:rPr lang="en" u="sng">
                <a:solidFill>
                  <a:schemeClr val="hlink"/>
                </a:solidFill>
                <a:latin typeface="Times New Roman"/>
                <a:ea typeface="Times New Roman"/>
                <a:cs typeface="Times New Roman"/>
                <a:sym typeface="Times New Roman"/>
                <a:hlinkClick r:id="rId3"/>
              </a:rPr>
              <a:t>https://www.jetbrains.com/idea/download/?section=mac</a:t>
            </a:r>
            <a:endParaRPr>
              <a:latin typeface="Times New Roman"/>
              <a:ea typeface="Times New Roman"/>
              <a:cs typeface="Times New Roman"/>
              <a:sym typeface="Times New Roman"/>
            </a:endParaRPr>
          </a:p>
          <a:p>
            <a:pPr marL="0" lvl="0" indent="0" algn="l" rtl="0">
              <a:spcBef>
                <a:spcPts val="1200"/>
              </a:spcBef>
              <a:spcAft>
                <a:spcPts val="0"/>
              </a:spcAft>
              <a:buNone/>
            </a:pPr>
            <a:endParaRPr>
              <a:latin typeface="Times New Roman"/>
              <a:ea typeface="Times New Roman"/>
              <a:cs typeface="Times New Roman"/>
              <a:sym typeface="Times New Roman"/>
            </a:endParaRPr>
          </a:p>
          <a:p>
            <a:pPr marL="0" lvl="0" indent="0" algn="l" rtl="0">
              <a:spcBef>
                <a:spcPts val="1200"/>
              </a:spcBef>
              <a:spcAft>
                <a:spcPts val="1200"/>
              </a:spcAft>
              <a:buNone/>
            </a:pPr>
            <a:endParaRPr/>
          </a:p>
        </p:txBody>
      </p:sp>
      <p:pic>
        <p:nvPicPr>
          <p:cNvPr id="100" name="Google Shape;100;p20"/>
          <p:cNvPicPr preferRelativeResize="0"/>
          <p:nvPr/>
        </p:nvPicPr>
        <p:blipFill>
          <a:blip r:embed="rId4">
            <a:alphaModFix/>
          </a:blip>
          <a:stretch>
            <a:fillRect/>
          </a:stretch>
        </p:blipFill>
        <p:spPr>
          <a:xfrm>
            <a:off x="3158650" y="1994025"/>
            <a:ext cx="4443501" cy="2963899"/>
          </a:xfrm>
          <a:prstGeom prst="rect">
            <a:avLst/>
          </a:prstGeom>
          <a:noFill/>
          <a:ln>
            <a:noFill/>
          </a:ln>
        </p:spPr>
      </p:pic>
      <p:sp>
        <p:nvSpPr>
          <p:cNvPr id="101" name="Google Shape;101;p20"/>
          <p:cNvSpPr txBox="1"/>
          <p:nvPr/>
        </p:nvSpPr>
        <p:spPr>
          <a:xfrm>
            <a:off x="0" y="0"/>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https://www.jetbrains.com/idea/download/?section=mac</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Types of Inheritance</a:t>
            </a:r>
            <a:endParaRPr/>
          </a:p>
        </p:txBody>
      </p:sp>
      <p:sp>
        <p:nvSpPr>
          <p:cNvPr id="545" name="Google Shape;545;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3D3D4E"/>
              </a:buClr>
              <a:buSzPts val="1500"/>
              <a:buAutoNum type="arabicPeriod"/>
            </a:pPr>
            <a:r>
              <a:rPr lang="en" sz="1500" b="1">
                <a:solidFill>
                  <a:srgbClr val="3D3D4E"/>
                </a:solidFill>
                <a:highlight>
                  <a:srgbClr val="FFFFFF"/>
                </a:highlight>
              </a:rPr>
              <a:t>Single</a:t>
            </a:r>
            <a:endParaRPr sz="1500" b="1">
              <a:solidFill>
                <a:srgbClr val="3D3D4E"/>
              </a:solidFill>
              <a:highlight>
                <a:srgbClr val="FFFFFF"/>
              </a:highlight>
            </a:endParaRPr>
          </a:p>
          <a:p>
            <a:pPr marL="457200" lvl="0" indent="-323850" algn="l" rtl="0">
              <a:spcBef>
                <a:spcPts val="0"/>
              </a:spcBef>
              <a:spcAft>
                <a:spcPts val="0"/>
              </a:spcAft>
              <a:buClr>
                <a:srgbClr val="3D3D4E"/>
              </a:buClr>
              <a:buSzPts val="1500"/>
              <a:buAutoNum type="arabicPeriod"/>
            </a:pPr>
            <a:r>
              <a:rPr lang="en" sz="1500" b="1">
                <a:solidFill>
                  <a:srgbClr val="3D3D4E"/>
                </a:solidFill>
                <a:highlight>
                  <a:srgbClr val="FFFFFF"/>
                </a:highlight>
              </a:rPr>
              <a:t>Multi-level</a:t>
            </a:r>
            <a:endParaRPr sz="1500" b="1">
              <a:solidFill>
                <a:srgbClr val="3D3D4E"/>
              </a:solidFill>
              <a:highlight>
                <a:srgbClr val="FFFFFF"/>
              </a:highlight>
            </a:endParaRPr>
          </a:p>
          <a:p>
            <a:pPr marL="457200" lvl="0" indent="-323850" algn="l" rtl="0">
              <a:spcBef>
                <a:spcPts val="0"/>
              </a:spcBef>
              <a:spcAft>
                <a:spcPts val="0"/>
              </a:spcAft>
              <a:buClr>
                <a:srgbClr val="3D3D4E"/>
              </a:buClr>
              <a:buSzPts val="1500"/>
              <a:buAutoNum type="arabicPeriod"/>
            </a:pPr>
            <a:r>
              <a:rPr lang="en" sz="1500" b="1">
                <a:solidFill>
                  <a:srgbClr val="3D3D4E"/>
                </a:solidFill>
                <a:highlight>
                  <a:srgbClr val="FFFFFF"/>
                </a:highlight>
              </a:rPr>
              <a:t>Hierarchical</a:t>
            </a:r>
            <a:endParaRPr sz="1500" b="1">
              <a:solidFill>
                <a:srgbClr val="3D3D4E"/>
              </a:solidFill>
              <a:highlight>
                <a:srgbClr val="FFFFFF"/>
              </a:highlight>
            </a:endParaRPr>
          </a:p>
          <a:p>
            <a:pPr marL="457200" lvl="0" indent="-323850" algn="l" rtl="0">
              <a:spcBef>
                <a:spcPts val="0"/>
              </a:spcBef>
              <a:spcAft>
                <a:spcPts val="0"/>
              </a:spcAft>
              <a:buClr>
                <a:srgbClr val="3D3D4E"/>
              </a:buClr>
              <a:buSzPts val="1500"/>
              <a:buAutoNum type="arabicPeriod"/>
            </a:pPr>
            <a:r>
              <a:rPr lang="en" sz="1500" b="1">
                <a:solidFill>
                  <a:srgbClr val="3D3D4E"/>
                </a:solidFill>
                <a:highlight>
                  <a:srgbClr val="FFFFFF"/>
                </a:highlight>
              </a:rPr>
              <a:t>Multiple</a:t>
            </a:r>
            <a:endParaRPr sz="1500" b="1">
              <a:solidFill>
                <a:srgbClr val="3D3D4E"/>
              </a:solidFill>
              <a:highlight>
                <a:srgbClr val="FFFFFF"/>
              </a:highlight>
            </a:endParaRPr>
          </a:p>
          <a:p>
            <a:pPr marL="457200" lvl="0" indent="-323850" algn="l" rtl="0">
              <a:spcBef>
                <a:spcPts val="0"/>
              </a:spcBef>
              <a:spcAft>
                <a:spcPts val="0"/>
              </a:spcAft>
              <a:buClr>
                <a:srgbClr val="3D3D4E"/>
              </a:buClr>
              <a:buSzPts val="1500"/>
              <a:buAutoNum type="arabicPeriod"/>
            </a:pPr>
            <a:r>
              <a:rPr lang="en" sz="1500" b="1">
                <a:solidFill>
                  <a:srgbClr val="3D3D4E"/>
                </a:solidFill>
                <a:highlight>
                  <a:srgbClr val="FFFFFF"/>
                </a:highlight>
              </a:rPr>
              <a:t>Hybrid</a:t>
            </a:r>
            <a:endParaRPr sz="1500" b="1">
              <a:solidFill>
                <a:srgbClr val="3D3D4E"/>
              </a:solidFill>
              <a:highlight>
                <a:srgbClr val="FFFFFF"/>
              </a:highlight>
            </a:endParaRPr>
          </a:p>
          <a:p>
            <a:pPr marL="457200" lvl="0" indent="0" algn="l" rtl="0">
              <a:spcBef>
                <a:spcPts val="800"/>
              </a:spcBef>
              <a:spcAft>
                <a:spcPts val="1200"/>
              </a:spcAft>
              <a:buNone/>
            </a:pPr>
            <a:endParaRPr sz="29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Single</a:t>
            </a:r>
            <a:endParaRPr/>
          </a:p>
        </p:txBody>
      </p:sp>
      <p:sp>
        <p:nvSpPr>
          <p:cNvPr id="551" name="Google Shape;551;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1500">
                <a:solidFill>
                  <a:srgbClr val="3D3D4E"/>
                </a:solidFill>
                <a:highlight>
                  <a:srgbClr val="FFFFFF"/>
                </a:highlight>
              </a:rPr>
              <a:t>In single inheritance, there is only a single class extending from another class. We can take the example of the </a:t>
            </a:r>
            <a:r>
              <a:rPr lang="en" sz="1350">
                <a:solidFill>
                  <a:srgbClr val="C7254E"/>
                </a:solidFill>
                <a:highlight>
                  <a:srgbClr val="F9F2F4"/>
                </a:highlight>
                <a:latin typeface="Courier New"/>
                <a:ea typeface="Courier New"/>
                <a:cs typeface="Courier New"/>
                <a:sym typeface="Courier New"/>
              </a:rPr>
              <a:t>Vehicle</a:t>
            </a:r>
            <a:r>
              <a:rPr lang="en" sz="1500">
                <a:solidFill>
                  <a:srgbClr val="3D3D4E"/>
                </a:solidFill>
                <a:highlight>
                  <a:srgbClr val="FFFFFF"/>
                </a:highlight>
              </a:rPr>
              <a:t> class (Super class) and the </a:t>
            </a:r>
            <a:r>
              <a:rPr lang="en" sz="1350">
                <a:solidFill>
                  <a:srgbClr val="C7254E"/>
                </a:solidFill>
                <a:highlight>
                  <a:srgbClr val="F9F2F4"/>
                </a:highlight>
                <a:latin typeface="Courier New"/>
                <a:ea typeface="Courier New"/>
                <a:cs typeface="Courier New"/>
                <a:sym typeface="Courier New"/>
              </a:rPr>
              <a:t>Car</a:t>
            </a:r>
            <a:r>
              <a:rPr lang="en" sz="1500">
                <a:solidFill>
                  <a:srgbClr val="3D3D4E"/>
                </a:solidFill>
                <a:highlight>
                  <a:srgbClr val="FFFFFF"/>
                </a:highlight>
              </a:rPr>
              <a:t> class (Sub class).</a:t>
            </a:r>
            <a:endParaRPr sz="2900"/>
          </a:p>
        </p:txBody>
      </p:sp>
      <p:pic>
        <p:nvPicPr>
          <p:cNvPr id="552" name="Google Shape;552;p93"/>
          <p:cNvPicPr preferRelativeResize="0"/>
          <p:nvPr/>
        </p:nvPicPr>
        <p:blipFill>
          <a:blip r:embed="rId3">
            <a:alphaModFix/>
          </a:blip>
          <a:stretch>
            <a:fillRect/>
          </a:stretch>
        </p:blipFill>
        <p:spPr>
          <a:xfrm>
            <a:off x="2981350" y="2334450"/>
            <a:ext cx="1903075" cy="20354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Multi level Inheritance</a:t>
            </a:r>
            <a:endParaRPr/>
          </a:p>
        </p:txBody>
      </p:sp>
      <p:sp>
        <p:nvSpPr>
          <p:cNvPr id="558" name="Google Shape;558;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1500">
                <a:solidFill>
                  <a:srgbClr val="3D3D4E"/>
                </a:solidFill>
                <a:highlight>
                  <a:srgbClr val="FFFFFF"/>
                </a:highlight>
              </a:rPr>
              <a:t>When a class is derived from such a class which itself is derived from another class, this type of inheritance is called Multilevel Inheritance. Classes can be extended to any further levels as per the requirement of the model.</a:t>
            </a:r>
            <a:endParaRPr sz="2900"/>
          </a:p>
        </p:txBody>
      </p:sp>
      <p:pic>
        <p:nvPicPr>
          <p:cNvPr id="559" name="Google Shape;559;p94"/>
          <p:cNvPicPr preferRelativeResize="0"/>
          <p:nvPr/>
        </p:nvPicPr>
        <p:blipFill>
          <a:blip r:embed="rId3">
            <a:alphaModFix/>
          </a:blip>
          <a:stretch>
            <a:fillRect/>
          </a:stretch>
        </p:blipFill>
        <p:spPr>
          <a:xfrm>
            <a:off x="3453126" y="2096425"/>
            <a:ext cx="1580575" cy="26286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0"/>
              </a:spcAft>
              <a:buClr>
                <a:schemeClr val="dk1"/>
              </a:buClr>
              <a:buSzPct val="64705"/>
              <a:buFont typeface="Arial"/>
              <a:buNone/>
            </a:pPr>
            <a:r>
              <a:rPr lang="en" sz="1700" b="1">
                <a:highlight>
                  <a:srgbClr val="FFFFFF"/>
                </a:highlight>
              </a:rPr>
              <a:t>Hierarchical Inheritance</a:t>
            </a:r>
            <a:r>
              <a:rPr lang="en" sz="1700">
                <a:solidFill>
                  <a:schemeClr val="accent5"/>
                </a:solidFill>
                <a:highlight>
                  <a:srgbClr val="FFFFFF"/>
                </a:highlight>
                <a:uFill>
                  <a:noFill/>
                </a:uFill>
                <a:hlinkClick r:id="rId3">
                  <a:extLst>
                    <a:ext uri="{A12FA001-AC4F-418D-AE19-62706E023703}">
                      <ahyp:hlinkClr xmlns:ahyp="http://schemas.microsoft.com/office/drawing/2018/hyperlinkcolor" val="tx"/>
                    </a:ext>
                  </a:extLst>
                </a:hlinkClick>
              </a:rPr>
              <a:t>#</a:t>
            </a:r>
            <a:endParaRPr sz="1700">
              <a:solidFill>
                <a:schemeClr val="accent5"/>
              </a:solidFill>
              <a:highlight>
                <a:srgbClr val="FFFFFF"/>
              </a:highlight>
            </a:endParaRPr>
          </a:p>
          <a:p>
            <a:pPr marL="0" lvl="0" indent="0" algn="l" rtl="0">
              <a:spcBef>
                <a:spcPts val="800"/>
              </a:spcBef>
              <a:spcAft>
                <a:spcPts val="0"/>
              </a:spcAft>
              <a:buNone/>
            </a:pPr>
            <a:endParaRPr/>
          </a:p>
        </p:txBody>
      </p:sp>
      <p:sp>
        <p:nvSpPr>
          <p:cNvPr id="565" name="Google Shape;565;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500">
                <a:solidFill>
                  <a:srgbClr val="3D3D4E"/>
                </a:solidFill>
                <a:highlight>
                  <a:srgbClr val="FFFFFF"/>
                </a:highlight>
              </a:rPr>
              <a:t>When more than one classes inherit from the same class, it is referred to as hierarchical inheritance. In hierarchical inheritance, more than one classes extend, as per the requirement of the design, from the same base class. The common attributes of these child classes are implemented inside the base class.</a:t>
            </a:r>
            <a:endParaRPr sz="1500">
              <a:solidFill>
                <a:srgbClr val="3D3D4E"/>
              </a:solidFill>
              <a:highlight>
                <a:srgbClr val="FFFFFF"/>
              </a:highlight>
            </a:endParaRPr>
          </a:p>
          <a:p>
            <a:pPr marL="457200" lvl="0" indent="0" algn="l" rtl="0">
              <a:spcBef>
                <a:spcPts val="1500"/>
              </a:spcBef>
              <a:spcAft>
                <a:spcPts val="1200"/>
              </a:spcAft>
              <a:buNone/>
            </a:pPr>
            <a:endParaRPr sz="2900"/>
          </a:p>
        </p:txBody>
      </p:sp>
      <p:pic>
        <p:nvPicPr>
          <p:cNvPr id="566" name="Google Shape;566;p95"/>
          <p:cNvPicPr preferRelativeResize="0"/>
          <p:nvPr/>
        </p:nvPicPr>
        <p:blipFill>
          <a:blip r:embed="rId4">
            <a:alphaModFix/>
          </a:blip>
          <a:stretch>
            <a:fillRect/>
          </a:stretch>
        </p:blipFill>
        <p:spPr>
          <a:xfrm>
            <a:off x="2276075" y="2425725"/>
            <a:ext cx="3881100" cy="19677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0"/>
              </a:spcAft>
              <a:buClr>
                <a:schemeClr val="dk1"/>
              </a:buClr>
              <a:buSzPct val="64705"/>
              <a:buFont typeface="Arial"/>
              <a:buNone/>
            </a:pPr>
            <a:r>
              <a:rPr lang="en" sz="1700" b="1">
                <a:highlight>
                  <a:srgbClr val="FFFFFF"/>
                </a:highlight>
              </a:rPr>
              <a:t>Multiple Inheritance</a:t>
            </a:r>
            <a:endParaRPr sz="1700" b="1">
              <a:highlight>
                <a:srgbClr val="FFFFFF"/>
              </a:highlight>
            </a:endParaRPr>
          </a:p>
          <a:p>
            <a:pPr marL="0" lvl="0" indent="0" algn="l" rtl="0">
              <a:spcBef>
                <a:spcPts val="800"/>
              </a:spcBef>
              <a:spcAft>
                <a:spcPts val="0"/>
              </a:spcAft>
              <a:buNone/>
            </a:pPr>
            <a:endParaRPr/>
          </a:p>
        </p:txBody>
      </p:sp>
      <p:sp>
        <p:nvSpPr>
          <p:cNvPr id="572" name="Google Shape;572;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500">
                <a:solidFill>
                  <a:srgbClr val="3D3D4E"/>
                </a:solidFill>
                <a:highlight>
                  <a:srgbClr val="FFFFFF"/>
                </a:highlight>
              </a:rPr>
              <a:t>When a class[basically interface in java ] is derived from more than one base class, i.e. when a class has more than one immediate parent classes, this type of inheritance is called Multiple Inheritance </a:t>
            </a:r>
            <a:br>
              <a:rPr lang="en" sz="1500">
                <a:solidFill>
                  <a:srgbClr val="3D3D4E"/>
                </a:solidFill>
                <a:highlight>
                  <a:srgbClr val="FFFFFF"/>
                </a:highlight>
              </a:rPr>
            </a:br>
            <a:r>
              <a:rPr lang="en" sz="1500">
                <a:solidFill>
                  <a:srgbClr val="3D3D4E"/>
                </a:solidFill>
                <a:highlight>
                  <a:srgbClr val="FFFFFF"/>
                </a:highlight>
              </a:rPr>
              <a:t>Note: Java class does not support multiple inheritance .</a:t>
            </a:r>
            <a:endParaRPr sz="1500">
              <a:solidFill>
                <a:srgbClr val="3D3D4E"/>
              </a:solidFill>
              <a:highlight>
                <a:srgbClr val="FFFFFF"/>
              </a:highlight>
            </a:endParaRPr>
          </a:p>
          <a:p>
            <a:pPr marL="457200" lvl="0" indent="0" algn="l" rtl="0">
              <a:spcBef>
                <a:spcPts val="1500"/>
              </a:spcBef>
              <a:spcAft>
                <a:spcPts val="1200"/>
              </a:spcAft>
              <a:buNone/>
            </a:pPr>
            <a:endParaRPr sz="2900"/>
          </a:p>
        </p:txBody>
      </p:sp>
      <p:pic>
        <p:nvPicPr>
          <p:cNvPr id="573" name="Google Shape;573;p96"/>
          <p:cNvPicPr preferRelativeResize="0"/>
          <p:nvPr/>
        </p:nvPicPr>
        <p:blipFill>
          <a:blip r:embed="rId3">
            <a:alphaModFix/>
          </a:blip>
          <a:stretch>
            <a:fillRect/>
          </a:stretch>
        </p:blipFill>
        <p:spPr>
          <a:xfrm>
            <a:off x="2347575" y="2571750"/>
            <a:ext cx="3820450" cy="1882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990"/>
              <a:buFont typeface="Arial"/>
              <a:buNone/>
            </a:pPr>
            <a:r>
              <a:rPr lang="en" sz="1929" b="1">
                <a:highlight>
                  <a:srgbClr val="FFFFFF"/>
                </a:highlight>
              </a:rPr>
              <a:t>Hybrid Inheritance</a:t>
            </a:r>
            <a:endParaRPr sz="1929" b="1">
              <a:highlight>
                <a:srgbClr val="FFFFFF"/>
              </a:highlight>
            </a:endParaRPr>
          </a:p>
          <a:p>
            <a:pPr marL="0" lvl="0" indent="0" algn="l" rtl="0">
              <a:spcBef>
                <a:spcPts val="800"/>
              </a:spcBef>
              <a:spcAft>
                <a:spcPts val="0"/>
              </a:spcAft>
              <a:buSzPts val="990"/>
              <a:buNone/>
            </a:pPr>
            <a:endParaRPr sz="2520"/>
          </a:p>
        </p:txBody>
      </p:sp>
      <p:sp>
        <p:nvSpPr>
          <p:cNvPr id="579" name="Google Shape;579;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70000"/>
              </a:lnSpc>
              <a:spcBef>
                <a:spcPts val="1400"/>
              </a:spcBef>
              <a:spcAft>
                <a:spcPts val="0"/>
              </a:spcAft>
              <a:buClr>
                <a:schemeClr val="dk1"/>
              </a:buClr>
              <a:buSzPts val="1100"/>
              <a:buFont typeface="Arial"/>
              <a:buNone/>
            </a:pPr>
            <a:r>
              <a:rPr lang="en" sz="1550">
                <a:solidFill>
                  <a:schemeClr val="dk1"/>
                </a:solidFill>
                <a:highlight>
                  <a:srgbClr val="FFFFFF"/>
                </a:highlight>
              </a:rPr>
              <a:t>A type of inheritance which is a combination of </a:t>
            </a:r>
            <a:r>
              <a:rPr lang="en" sz="1550" b="1">
                <a:solidFill>
                  <a:schemeClr val="dk1"/>
                </a:solidFill>
                <a:highlight>
                  <a:srgbClr val="FFFFFF"/>
                </a:highlight>
              </a:rPr>
              <a:t>Multiple</a:t>
            </a:r>
            <a:r>
              <a:rPr lang="en" sz="1550">
                <a:solidFill>
                  <a:schemeClr val="dk1"/>
                </a:solidFill>
                <a:highlight>
                  <a:srgbClr val="FFFFFF"/>
                </a:highlight>
              </a:rPr>
              <a:t> and </a:t>
            </a:r>
            <a:r>
              <a:rPr lang="en" sz="1550" b="1">
                <a:solidFill>
                  <a:schemeClr val="dk1"/>
                </a:solidFill>
                <a:highlight>
                  <a:srgbClr val="FFFFFF"/>
                </a:highlight>
              </a:rPr>
              <a:t>Multi-level</a:t>
            </a:r>
            <a:r>
              <a:rPr lang="en" sz="1550">
                <a:solidFill>
                  <a:schemeClr val="dk1"/>
                </a:solidFill>
                <a:highlight>
                  <a:srgbClr val="FFFFFF"/>
                </a:highlight>
              </a:rPr>
              <a:t> inheritance is called </a:t>
            </a:r>
            <a:r>
              <a:rPr lang="en" sz="1550" i="1">
                <a:solidFill>
                  <a:schemeClr val="dk1"/>
                </a:solidFill>
                <a:highlight>
                  <a:srgbClr val="FFFFFF"/>
                </a:highlight>
              </a:rPr>
              <a:t>hybrid inheritance</a:t>
            </a:r>
            <a:r>
              <a:rPr lang="en" sz="1550">
                <a:solidFill>
                  <a:schemeClr val="dk1"/>
                </a:solidFill>
                <a:highlight>
                  <a:srgbClr val="FFFFFF"/>
                </a:highlight>
              </a:rPr>
              <a:t>.</a:t>
            </a:r>
            <a:endParaRPr sz="1550">
              <a:solidFill>
                <a:schemeClr val="dk1"/>
              </a:solidFill>
              <a:highlight>
                <a:srgbClr val="FFFFFF"/>
              </a:highlight>
            </a:endParaRPr>
          </a:p>
          <a:p>
            <a:pPr marL="457200" lvl="0" indent="-327025" algn="l" rtl="0">
              <a:spcBef>
                <a:spcPts val="1400"/>
              </a:spcBef>
              <a:spcAft>
                <a:spcPts val="0"/>
              </a:spcAft>
              <a:buClr>
                <a:schemeClr val="dk1"/>
              </a:buClr>
              <a:buSzPts val="1550"/>
              <a:buChar char="●"/>
            </a:pPr>
            <a:r>
              <a:rPr lang="en" sz="1550">
                <a:solidFill>
                  <a:schemeClr val="dk1"/>
                </a:solidFill>
                <a:highlight>
                  <a:srgbClr val="FFFFFF"/>
                </a:highlight>
              </a:rPr>
              <a:t>A combustion engine is an </a:t>
            </a:r>
            <a:r>
              <a:rPr lang="en" sz="1550" b="1">
                <a:solidFill>
                  <a:schemeClr val="dk1"/>
                </a:solidFill>
                <a:highlight>
                  <a:srgbClr val="FFFFFF"/>
                </a:highlight>
              </a:rPr>
              <a:t>engine</a:t>
            </a:r>
            <a:endParaRPr sz="1550" b="1">
              <a:solidFill>
                <a:schemeClr val="dk1"/>
              </a:solidFill>
              <a:highlight>
                <a:srgbClr val="FFFFFF"/>
              </a:highlight>
            </a:endParaRPr>
          </a:p>
          <a:p>
            <a:pPr marL="457200" lvl="0" indent="-327025" algn="l" rtl="0">
              <a:spcBef>
                <a:spcPts val="0"/>
              </a:spcBef>
              <a:spcAft>
                <a:spcPts val="0"/>
              </a:spcAft>
              <a:buClr>
                <a:schemeClr val="dk1"/>
              </a:buClr>
              <a:buSzPts val="1550"/>
              <a:buChar char="●"/>
            </a:pPr>
            <a:r>
              <a:rPr lang="en" sz="1550">
                <a:solidFill>
                  <a:schemeClr val="dk1"/>
                </a:solidFill>
                <a:highlight>
                  <a:srgbClr val="FFFFFF"/>
                </a:highlight>
              </a:rPr>
              <a:t>An electric motors engine is an </a:t>
            </a:r>
            <a:r>
              <a:rPr lang="en" sz="1550" b="1">
                <a:solidFill>
                  <a:schemeClr val="dk1"/>
                </a:solidFill>
                <a:highlight>
                  <a:srgbClr val="FFFFFF"/>
                </a:highlight>
              </a:rPr>
              <a:t>engine</a:t>
            </a:r>
            <a:endParaRPr sz="1550" b="1">
              <a:solidFill>
                <a:schemeClr val="dk1"/>
              </a:solidFill>
              <a:highlight>
                <a:srgbClr val="FFFFFF"/>
              </a:highlight>
            </a:endParaRPr>
          </a:p>
          <a:p>
            <a:pPr marL="457200" lvl="0" indent="-327025" algn="l" rtl="0">
              <a:spcBef>
                <a:spcPts val="0"/>
              </a:spcBef>
              <a:spcAft>
                <a:spcPts val="0"/>
              </a:spcAft>
              <a:buClr>
                <a:schemeClr val="dk1"/>
              </a:buClr>
              <a:buSzPts val="1550"/>
              <a:buChar char="●"/>
            </a:pPr>
            <a:r>
              <a:rPr lang="en" sz="1550">
                <a:solidFill>
                  <a:schemeClr val="dk1"/>
                </a:solidFill>
                <a:highlight>
                  <a:srgbClr val="FFFFFF"/>
                </a:highlight>
              </a:rPr>
              <a:t>A </a:t>
            </a:r>
            <a:r>
              <a:rPr lang="en" sz="1550" b="1">
                <a:solidFill>
                  <a:schemeClr val="dk1"/>
                </a:solidFill>
                <a:highlight>
                  <a:srgbClr val="FFFFFF"/>
                </a:highlight>
              </a:rPr>
              <a:t>Hybrid</a:t>
            </a:r>
            <a:r>
              <a:rPr lang="en" sz="1550">
                <a:solidFill>
                  <a:schemeClr val="dk1"/>
                </a:solidFill>
                <a:highlight>
                  <a:srgbClr val="FFFFFF"/>
                </a:highlight>
              </a:rPr>
              <a:t> engine combines both combustion engine and electric motors.</a:t>
            </a:r>
            <a:endParaRPr sz="1550">
              <a:solidFill>
                <a:schemeClr val="dk1"/>
              </a:solidFill>
              <a:highlight>
                <a:srgbClr val="FFFFFF"/>
              </a:highlight>
            </a:endParaRPr>
          </a:p>
          <a:p>
            <a:pPr marL="457200" lvl="0" indent="0" algn="l" rtl="0">
              <a:spcBef>
                <a:spcPts val="800"/>
              </a:spcBef>
              <a:spcAft>
                <a:spcPts val="0"/>
              </a:spcAft>
              <a:buNone/>
            </a:pPr>
            <a:endParaRPr sz="1550">
              <a:solidFill>
                <a:schemeClr val="dk1"/>
              </a:solidFill>
              <a:highlight>
                <a:srgbClr val="FFFFFF"/>
              </a:highlight>
            </a:endParaRPr>
          </a:p>
          <a:p>
            <a:pPr marL="457200" lvl="0" indent="0" algn="l" rtl="0">
              <a:spcBef>
                <a:spcPts val="800"/>
              </a:spcBef>
              <a:spcAft>
                <a:spcPts val="1200"/>
              </a:spcAft>
              <a:buNone/>
            </a:pPr>
            <a:endParaRPr sz="34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990"/>
              <a:buFont typeface="Arial"/>
              <a:buNone/>
            </a:pPr>
            <a:r>
              <a:rPr lang="en" sz="2237" b="1">
                <a:highlight>
                  <a:srgbClr val="FFFFFF"/>
                </a:highlight>
              </a:rPr>
              <a:t>Hybrid Inheritance</a:t>
            </a:r>
            <a:endParaRPr sz="2237" b="1">
              <a:highlight>
                <a:srgbClr val="FFFFFF"/>
              </a:highlight>
            </a:endParaRPr>
          </a:p>
          <a:p>
            <a:pPr marL="0" lvl="0" indent="0" algn="l" rtl="0">
              <a:spcBef>
                <a:spcPts val="800"/>
              </a:spcBef>
              <a:spcAft>
                <a:spcPts val="0"/>
              </a:spcAft>
              <a:buClr>
                <a:schemeClr val="dk1"/>
              </a:buClr>
              <a:buSzPts val="990"/>
              <a:buFont typeface="Arial"/>
              <a:buNone/>
            </a:pPr>
            <a:endParaRPr sz="2768"/>
          </a:p>
          <a:p>
            <a:pPr marL="0" lvl="0" indent="0" algn="l" rtl="0">
              <a:spcBef>
                <a:spcPts val="0"/>
              </a:spcBef>
              <a:spcAft>
                <a:spcPts val="0"/>
              </a:spcAft>
              <a:buSzPts val="990"/>
              <a:buNone/>
            </a:pPr>
            <a:endParaRPr sz="3020"/>
          </a:p>
        </p:txBody>
      </p:sp>
      <p:sp>
        <p:nvSpPr>
          <p:cNvPr id="585" name="Google Shape;585;p9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900"/>
              <a:t>.</a:t>
            </a:r>
            <a:endParaRPr sz="2900"/>
          </a:p>
        </p:txBody>
      </p:sp>
      <p:pic>
        <p:nvPicPr>
          <p:cNvPr id="586" name="Google Shape;586;p98"/>
          <p:cNvPicPr preferRelativeResize="0"/>
          <p:nvPr/>
        </p:nvPicPr>
        <p:blipFill>
          <a:blip r:embed="rId3">
            <a:alphaModFix/>
          </a:blip>
          <a:stretch>
            <a:fillRect/>
          </a:stretch>
        </p:blipFill>
        <p:spPr>
          <a:xfrm>
            <a:off x="2727629" y="1234100"/>
            <a:ext cx="3005050" cy="26753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Super</a:t>
            </a:r>
            <a:endParaRPr/>
          </a:p>
        </p:txBody>
      </p:sp>
      <p:sp>
        <p:nvSpPr>
          <p:cNvPr id="592" name="Google Shape;592;p99"/>
          <p:cNvSpPr txBox="1">
            <a:spLocks noGrp="1"/>
          </p:cNvSpPr>
          <p:nvPr>
            <p:ph type="body" idx="1"/>
          </p:nvPr>
        </p:nvSpPr>
        <p:spPr>
          <a:xfrm>
            <a:off x="254175" y="1140975"/>
            <a:ext cx="8520600" cy="3416400"/>
          </a:xfrm>
          <a:prstGeom prst="rect">
            <a:avLst/>
          </a:prstGeom>
        </p:spPr>
        <p:txBody>
          <a:bodyPr spcFirstLastPara="1" wrap="square" lIns="91425" tIns="91425" rIns="91425" bIns="91425" anchor="t" anchorCtr="0">
            <a:normAutofit/>
          </a:bodyPr>
          <a:lstStyle/>
          <a:p>
            <a:pPr marL="266700" lvl="0" indent="-228600" algn="l" rtl="0">
              <a:spcBef>
                <a:spcPts val="0"/>
              </a:spcBef>
              <a:spcAft>
                <a:spcPts val="0"/>
              </a:spcAft>
              <a:buClr>
                <a:srgbClr val="3D3D4E"/>
              </a:buClr>
              <a:buSzPts val="2000"/>
              <a:buNone/>
            </a:pPr>
            <a:r>
              <a:rPr lang="en" sz="2000">
                <a:solidFill>
                  <a:schemeClr val="dk1"/>
                </a:solidFill>
                <a:highlight>
                  <a:srgbClr val="F5F5F5"/>
                </a:highlight>
                <a:uFill>
                  <a:noFill/>
                </a:uFill>
                <a:hlinkClick r:id="rId3">
                  <a:extLst>
                    <a:ext uri="{A12FA001-AC4F-418D-AE19-62706E023703}">
                      <ahyp:hlinkClr xmlns:ahyp="http://schemas.microsoft.com/office/drawing/2018/hyperlinkcolor" val="tx"/>
                    </a:ext>
                  </a:extLst>
                </a:hlinkClick>
              </a:rPr>
              <a:t>Use cases of the super keyword</a:t>
            </a:r>
            <a:endParaRPr sz="2000">
              <a:solidFill>
                <a:schemeClr val="dk1"/>
              </a:solidFill>
              <a:highlight>
                <a:srgbClr val="F5F5F5"/>
              </a:highlight>
              <a:uFill>
                <a:noFill/>
              </a:uFill>
              <a:hlinkClick r:id="rId3">
                <a:extLst>
                  <a:ext uri="{A12FA001-AC4F-418D-AE19-62706E023703}">
                    <ahyp:hlinkClr xmlns:ahyp="http://schemas.microsoft.com/office/drawing/2018/hyperlinkcolor" val="tx"/>
                  </a:ext>
                </a:extLst>
              </a:hlinkClick>
            </a:endParaRPr>
          </a:p>
          <a:p>
            <a:pPr marL="533400" lvl="1" indent="-228600" algn="l" rtl="0">
              <a:spcBef>
                <a:spcPts val="0"/>
              </a:spcBef>
              <a:spcAft>
                <a:spcPts val="0"/>
              </a:spcAft>
              <a:buClr>
                <a:srgbClr val="3D3D4E"/>
              </a:buClr>
              <a:buSzPts val="2000"/>
              <a:buNone/>
            </a:pPr>
            <a:r>
              <a:rPr lang="en" sz="2000">
                <a:solidFill>
                  <a:schemeClr val="dk1"/>
                </a:solidFill>
                <a:highlight>
                  <a:srgbClr val="F5F5F5"/>
                </a:highlight>
                <a:uFill>
                  <a:noFill/>
                </a:uFill>
                <a:hlinkClick r:id="rId4">
                  <a:extLst>
                    <a:ext uri="{A12FA001-AC4F-418D-AE19-62706E023703}">
                      <ahyp:hlinkClr xmlns:ahyp="http://schemas.microsoft.com/office/drawing/2018/hyperlinkcolor" val="tx"/>
                    </a:ext>
                  </a:extLst>
                </a:hlinkClick>
              </a:rPr>
              <a:t>Accessing parent class fields</a:t>
            </a:r>
            <a:endParaRPr sz="2000">
              <a:solidFill>
                <a:schemeClr val="dk1"/>
              </a:solidFill>
              <a:highlight>
                <a:srgbClr val="F5F5F5"/>
              </a:highlight>
              <a:uFill>
                <a:noFill/>
              </a:uFill>
              <a:hlinkClick r:id="rId4">
                <a:extLst>
                  <a:ext uri="{A12FA001-AC4F-418D-AE19-62706E023703}">
                    <ahyp:hlinkClr xmlns:ahyp="http://schemas.microsoft.com/office/drawing/2018/hyperlinkcolor" val="tx"/>
                  </a:ext>
                </a:extLst>
              </a:hlinkClick>
            </a:endParaRPr>
          </a:p>
          <a:p>
            <a:pPr marL="533400" lvl="1" indent="-228600" algn="l" rtl="0">
              <a:spcBef>
                <a:spcPts val="0"/>
              </a:spcBef>
              <a:spcAft>
                <a:spcPts val="0"/>
              </a:spcAft>
              <a:buClr>
                <a:srgbClr val="3D3D4E"/>
              </a:buClr>
              <a:buSzPts val="2000"/>
              <a:buNone/>
            </a:pPr>
            <a:r>
              <a:rPr lang="en" sz="2000">
                <a:solidFill>
                  <a:schemeClr val="dk1"/>
                </a:solidFill>
                <a:highlight>
                  <a:srgbClr val="F5F5F5"/>
                </a:highlight>
                <a:uFill>
                  <a:noFill/>
                </a:uFill>
                <a:hlinkClick r:id="rId5">
                  <a:extLst>
                    <a:ext uri="{A12FA001-AC4F-418D-AE19-62706E023703}">
                      <ahyp:hlinkClr xmlns:ahyp="http://schemas.microsoft.com/office/drawing/2018/hyperlinkcolor" val="tx"/>
                    </a:ext>
                  </a:extLst>
                </a:hlinkClick>
              </a:rPr>
              <a:t>Calling a parent class method</a:t>
            </a:r>
            <a:endParaRPr sz="2000">
              <a:solidFill>
                <a:schemeClr val="dk1"/>
              </a:solidFill>
              <a:highlight>
                <a:srgbClr val="F5F5F5"/>
              </a:highlight>
              <a:uFill>
                <a:noFill/>
              </a:uFill>
              <a:hlinkClick r:id="rId5">
                <a:extLst>
                  <a:ext uri="{A12FA001-AC4F-418D-AE19-62706E023703}">
                    <ahyp:hlinkClr xmlns:ahyp="http://schemas.microsoft.com/office/drawing/2018/hyperlinkcolor" val="tx"/>
                  </a:ext>
                </a:extLst>
              </a:hlinkClick>
            </a:endParaRPr>
          </a:p>
          <a:p>
            <a:pPr marL="533400" lvl="1" indent="-228600" algn="l" rtl="0">
              <a:spcBef>
                <a:spcPts val="0"/>
              </a:spcBef>
              <a:spcAft>
                <a:spcPts val="0"/>
              </a:spcAft>
              <a:buClr>
                <a:srgbClr val="3D3D4E"/>
              </a:buClr>
              <a:buSzPts val="2000"/>
              <a:buNone/>
            </a:pPr>
            <a:r>
              <a:rPr lang="en" sz="2000">
                <a:solidFill>
                  <a:schemeClr val="dk1"/>
                </a:solidFill>
                <a:highlight>
                  <a:srgbClr val="F5F5F5"/>
                </a:highlight>
                <a:uFill>
                  <a:noFill/>
                </a:uFill>
                <a:hlinkClick r:id="rId6">
                  <a:extLst>
                    <a:ext uri="{A12FA001-AC4F-418D-AE19-62706E023703}">
                      <ahyp:hlinkClr xmlns:ahyp="http://schemas.microsoft.com/office/drawing/2018/hyperlinkcolor" val="tx"/>
                    </a:ext>
                  </a:extLst>
                </a:hlinkClick>
              </a:rPr>
              <a:t>Using with constructors</a:t>
            </a:r>
            <a:endParaRPr sz="2000">
              <a:solidFill>
                <a:schemeClr val="dk1"/>
              </a:solidFill>
              <a:highlight>
                <a:srgbClr val="F5F5F5"/>
              </a:highlight>
              <a:uFill>
                <a:noFill/>
              </a:uFill>
              <a:hlinkClick r:id="rId6">
                <a:extLst>
                  <a:ext uri="{A12FA001-AC4F-418D-AE19-62706E023703}">
                    <ahyp:hlinkClr xmlns:ahyp="http://schemas.microsoft.com/office/drawing/2018/hyperlinkcolor" val="tx"/>
                  </a:ext>
                </a:extLst>
              </a:hlinkClick>
            </a:endParaRPr>
          </a:p>
          <a:p>
            <a:pPr marL="457200" lvl="0" indent="0" algn="l" rtl="0">
              <a:spcBef>
                <a:spcPts val="800"/>
              </a:spcBef>
              <a:spcAft>
                <a:spcPts val="1200"/>
              </a:spcAft>
              <a:buNone/>
            </a:pPr>
            <a:endParaRPr sz="340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Encapsulation </a:t>
            </a:r>
            <a:endParaRPr/>
          </a:p>
        </p:txBody>
      </p:sp>
      <p:sp>
        <p:nvSpPr>
          <p:cNvPr id="598" name="Google Shape;598;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1500" b="1">
                <a:solidFill>
                  <a:srgbClr val="333333"/>
                </a:solidFill>
                <a:highlight>
                  <a:srgbClr val="FFFFFF"/>
                </a:highlight>
                <a:latin typeface="Roboto"/>
                <a:ea typeface="Roboto"/>
                <a:cs typeface="Roboto"/>
                <a:sym typeface="Roboto"/>
              </a:rPr>
              <a:t>Encapsulation in Java</a:t>
            </a:r>
            <a:r>
              <a:rPr lang="en" sz="1500">
                <a:solidFill>
                  <a:srgbClr val="333333"/>
                </a:solidFill>
                <a:highlight>
                  <a:srgbClr val="FFFFFF"/>
                </a:highlight>
                <a:latin typeface="Roboto"/>
                <a:ea typeface="Roboto"/>
                <a:cs typeface="Roboto"/>
                <a:sym typeface="Roboto"/>
              </a:rPr>
              <a:t> is a </a:t>
            </a:r>
            <a:r>
              <a:rPr lang="en" sz="1500" i="1">
                <a:solidFill>
                  <a:srgbClr val="333333"/>
                </a:solidFill>
                <a:highlight>
                  <a:srgbClr val="FFFFFF"/>
                </a:highlight>
                <a:latin typeface="Roboto"/>
                <a:ea typeface="Roboto"/>
                <a:cs typeface="Roboto"/>
                <a:sym typeface="Roboto"/>
              </a:rPr>
              <a:t>process of wrapping code and data together into a single unit</a:t>
            </a:r>
            <a:endParaRPr sz="1500" i="1">
              <a:solidFill>
                <a:srgbClr val="333333"/>
              </a:solidFill>
              <a:highlight>
                <a:srgbClr val="FFFFFF"/>
              </a:highlight>
              <a:latin typeface="Roboto"/>
              <a:ea typeface="Roboto"/>
              <a:cs typeface="Roboto"/>
              <a:sym typeface="Roboto"/>
            </a:endParaRPr>
          </a:p>
          <a:p>
            <a:pPr marL="457200" lvl="0" indent="0" algn="l" rtl="0">
              <a:spcBef>
                <a:spcPts val="1200"/>
              </a:spcBef>
              <a:spcAft>
                <a:spcPts val="0"/>
              </a:spcAft>
              <a:buNone/>
            </a:pPr>
            <a:r>
              <a:rPr lang="en" sz="1400">
                <a:solidFill>
                  <a:srgbClr val="333333"/>
                </a:solidFill>
                <a:highlight>
                  <a:srgbClr val="FFFFFF"/>
                </a:highlight>
                <a:latin typeface="Roboto"/>
                <a:ea typeface="Roboto"/>
                <a:cs typeface="Roboto"/>
                <a:sym typeface="Roboto"/>
              </a:rPr>
              <a:t>We can create a fully encapsulated class in Java by making all the data members of the class private.</a:t>
            </a:r>
            <a:endParaRPr sz="1400">
              <a:solidFill>
                <a:srgbClr val="333333"/>
              </a:solidFill>
              <a:highlight>
                <a:srgbClr val="FFFFFF"/>
              </a:highlight>
              <a:latin typeface="Roboto"/>
              <a:ea typeface="Roboto"/>
              <a:cs typeface="Roboto"/>
              <a:sym typeface="Roboto"/>
            </a:endParaRPr>
          </a:p>
          <a:p>
            <a:pPr marL="457200" lvl="0" indent="0" algn="l" rtl="0">
              <a:spcBef>
                <a:spcPts val="1200"/>
              </a:spcBef>
              <a:spcAft>
                <a:spcPts val="0"/>
              </a:spcAft>
              <a:buNone/>
            </a:pPr>
            <a:endParaRPr sz="1400">
              <a:solidFill>
                <a:srgbClr val="333333"/>
              </a:solidFill>
              <a:highlight>
                <a:srgbClr val="FFFFFF"/>
              </a:highlight>
              <a:latin typeface="Roboto"/>
              <a:ea typeface="Roboto"/>
              <a:cs typeface="Roboto"/>
              <a:sym typeface="Roboto"/>
            </a:endParaRPr>
          </a:p>
          <a:p>
            <a:pPr marL="457200" lvl="0" indent="0" algn="l" rtl="0">
              <a:spcBef>
                <a:spcPts val="1200"/>
              </a:spcBef>
              <a:spcAft>
                <a:spcPts val="0"/>
              </a:spcAft>
              <a:buNone/>
            </a:pPr>
            <a:r>
              <a:rPr lang="en" sz="1400">
                <a:solidFill>
                  <a:srgbClr val="333333"/>
                </a:solidFill>
                <a:highlight>
                  <a:srgbClr val="FFFFFF"/>
                </a:highlight>
                <a:latin typeface="Roboto"/>
                <a:ea typeface="Roboto"/>
                <a:cs typeface="Roboto"/>
                <a:sym typeface="Roboto"/>
              </a:rPr>
              <a:t>By providing only a setter or getter method, you can make the class </a:t>
            </a:r>
            <a:r>
              <a:rPr lang="en" sz="1400" b="1">
                <a:solidFill>
                  <a:srgbClr val="333333"/>
                </a:solidFill>
                <a:highlight>
                  <a:srgbClr val="FFFFFF"/>
                </a:highlight>
                <a:latin typeface="Roboto"/>
                <a:ea typeface="Roboto"/>
                <a:cs typeface="Roboto"/>
                <a:sym typeface="Roboto"/>
              </a:rPr>
              <a:t>read-only or write-only</a:t>
            </a:r>
            <a:r>
              <a:rPr lang="en" sz="1400">
                <a:solidFill>
                  <a:srgbClr val="333333"/>
                </a:solidFill>
                <a:highlight>
                  <a:srgbClr val="FFFFFF"/>
                </a:highlight>
                <a:latin typeface="Roboto"/>
                <a:ea typeface="Roboto"/>
                <a:cs typeface="Roboto"/>
                <a:sym typeface="Roboto"/>
              </a:rPr>
              <a:t>. In other words, you can skip the getter or setter methods.</a:t>
            </a:r>
            <a:endParaRPr sz="1400">
              <a:solidFill>
                <a:srgbClr val="333333"/>
              </a:solidFill>
              <a:highlight>
                <a:srgbClr val="FFFFFF"/>
              </a:highlight>
              <a:latin typeface="Roboto"/>
              <a:ea typeface="Roboto"/>
              <a:cs typeface="Roboto"/>
              <a:sym typeface="Roboto"/>
            </a:endParaRPr>
          </a:p>
          <a:p>
            <a:pPr marL="457200" lvl="0" indent="0" algn="l" rtl="0">
              <a:spcBef>
                <a:spcPts val="1200"/>
              </a:spcBef>
              <a:spcAft>
                <a:spcPts val="1200"/>
              </a:spcAft>
              <a:buNone/>
            </a:pPr>
            <a:r>
              <a:rPr lang="en" sz="1400">
                <a:solidFill>
                  <a:srgbClr val="333333"/>
                </a:solidFill>
                <a:highlight>
                  <a:srgbClr val="FFFFFF"/>
                </a:highlight>
                <a:latin typeface="Roboto"/>
                <a:ea typeface="Roboto"/>
                <a:cs typeface="Roboto"/>
                <a:sym typeface="Roboto"/>
              </a:rPr>
              <a:t>It is a way to achieve </a:t>
            </a:r>
            <a:r>
              <a:rPr lang="en" sz="1400" b="1">
                <a:solidFill>
                  <a:srgbClr val="333333"/>
                </a:solidFill>
                <a:highlight>
                  <a:srgbClr val="FFFFFF"/>
                </a:highlight>
                <a:latin typeface="Roboto"/>
                <a:ea typeface="Roboto"/>
                <a:cs typeface="Roboto"/>
                <a:sym typeface="Roboto"/>
              </a:rPr>
              <a:t>data hiding</a:t>
            </a:r>
            <a:r>
              <a:rPr lang="en" sz="1400">
                <a:solidFill>
                  <a:srgbClr val="333333"/>
                </a:solidFill>
                <a:highlight>
                  <a:srgbClr val="FFFFFF"/>
                </a:highlight>
                <a:latin typeface="Roboto"/>
                <a:ea typeface="Roboto"/>
                <a:cs typeface="Roboto"/>
                <a:sym typeface="Roboto"/>
              </a:rPr>
              <a:t> in Java because other class will not be able to access the data through the private data members.</a:t>
            </a:r>
            <a:endParaRPr sz="1400">
              <a:solidFill>
                <a:srgbClr val="333333"/>
              </a:solidFill>
              <a:highlight>
                <a:srgbClr val="FFFFFF"/>
              </a:highlight>
              <a:latin typeface="Roboto"/>
              <a:ea typeface="Roboto"/>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Polymorphism</a:t>
            </a:r>
            <a:endParaRPr/>
          </a:p>
        </p:txBody>
      </p:sp>
      <p:sp>
        <p:nvSpPr>
          <p:cNvPr id="604" name="Google Shape;604;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1500">
                <a:solidFill>
                  <a:srgbClr val="3D3D4E"/>
                </a:solidFill>
                <a:highlight>
                  <a:srgbClr val="F5F5F5"/>
                </a:highlight>
              </a:rPr>
              <a:t>The word </a:t>
            </a:r>
            <a:r>
              <a:rPr lang="en" sz="1500" b="1">
                <a:solidFill>
                  <a:srgbClr val="3D3D4E"/>
                </a:solidFill>
                <a:highlight>
                  <a:srgbClr val="F5F5F5"/>
                </a:highlight>
              </a:rPr>
              <a:t>Polymorphism</a:t>
            </a:r>
            <a:r>
              <a:rPr lang="en" sz="1500">
                <a:solidFill>
                  <a:srgbClr val="3D3D4E"/>
                </a:solidFill>
                <a:highlight>
                  <a:srgbClr val="F5F5F5"/>
                </a:highlight>
              </a:rPr>
              <a:t> is a combination of two Greek words, </a:t>
            </a:r>
            <a:r>
              <a:rPr lang="en" sz="1500" b="1">
                <a:solidFill>
                  <a:srgbClr val="3D3D4E"/>
                </a:solidFill>
                <a:highlight>
                  <a:srgbClr val="F5F5F5"/>
                </a:highlight>
              </a:rPr>
              <a:t>Poly</a:t>
            </a:r>
            <a:r>
              <a:rPr lang="en" sz="1500">
                <a:solidFill>
                  <a:srgbClr val="3D3D4E"/>
                </a:solidFill>
                <a:highlight>
                  <a:srgbClr val="F5F5F5"/>
                </a:highlight>
              </a:rPr>
              <a:t> means </a:t>
            </a:r>
            <a:r>
              <a:rPr lang="en" sz="1500" i="1">
                <a:solidFill>
                  <a:srgbClr val="3D3D4E"/>
                </a:solidFill>
                <a:highlight>
                  <a:srgbClr val="F5F5F5"/>
                </a:highlight>
              </a:rPr>
              <a:t>many</a:t>
            </a:r>
            <a:r>
              <a:rPr lang="en" sz="1500">
                <a:solidFill>
                  <a:srgbClr val="3D3D4E"/>
                </a:solidFill>
                <a:highlight>
                  <a:srgbClr val="F5F5F5"/>
                </a:highlight>
              </a:rPr>
              <a:t> and </a:t>
            </a:r>
            <a:r>
              <a:rPr lang="en" sz="1500" b="1">
                <a:solidFill>
                  <a:srgbClr val="3D3D4E"/>
                </a:solidFill>
                <a:highlight>
                  <a:srgbClr val="F5F5F5"/>
                </a:highlight>
              </a:rPr>
              <a:t>Morph</a:t>
            </a:r>
            <a:r>
              <a:rPr lang="en" sz="1500">
                <a:solidFill>
                  <a:srgbClr val="3D3D4E"/>
                </a:solidFill>
                <a:highlight>
                  <a:srgbClr val="F5F5F5"/>
                </a:highlight>
              </a:rPr>
              <a:t> means </a:t>
            </a:r>
            <a:r>
              <a:rPr lang="en" sz="1500" i="1">
                <a:solidFill>
                  <a:srgbClr val="3D3D4E"/>
                </a:solidFill>
                <a:highlight>
                  <a:srgbClr val="F5F5F5"/>
                </a:highlight>
              </a:rPr>
              <a:t>forms</a:t>
            </a:r>
            <a:r>
              <a:rPr lang="en" sz="1500">
                <a:solidFill>
                  <a:srgbClr val="3D3D4E"/>
                </a:solidFill>
                <a:highlight>
                  <a:srgbClr val="F5F5F5"/>
                </a:highlight>
              </a:rPr>
              <a:t>.</a:t>
            </a:r>
            <a:endParaRPr sz="2900"/>
          </a:p>
        </p:txBody>
      </p:sp>
      <p:pic>
        <p:nvPicPr>
          <p:cNvPr id="605" name="Google Shape;605;p101"/>
          <p:cNvPicPr preferRelativeResize="0"/>
          <p:nvPr/>
        </p:nvPicPr>
        <p:blipFill>
          <a:blip r:embed="rId3">
            <a:alphaModFix/>
          </a:blip>
          <a:stretch>
            <a:fillRect/>
          </a:stretch>
        </p:blipFill>
        <p:spPr>
          <a:xfrm>
            <a:off x="2831451" y="1751250"/>
            <a:ext cx="3481100" cy="2571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Versions</a:t>
            </a:r>
            <a:endParaRPr/>
          </a:p>
        </p:txBody>
      </p:sp>
      <p:sp>
        <p:nvSpPr>
          <p:cNvPr id="107" name="Google Shape;107;p21"/>
          <p:cNvSpPr txBox="1">
            <a:spLocks noGrp="1"/>
          </p:cNvSpPr>
          <p:nvPr>
            <p:ph type="body" idx="1"/>
          </p:nvPr>
        </p:nvSpPr>
        <p:spPr>
          <a:xfrm>
            <a:off x="311700" y="10929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Java 7  – Declarative programming </a:t>
            </a:r>
            <a:endParaRPr/>
          </a:p>
          <a:p>
            <a:pPr marL="0" lvl="0" indent="0" algn="l" rtl="0">
              <a:spcBef>
                <a:spcPts val="1200"/>
              </a:spcBef>
              <a:spcAft>
                <a:spcPts val="0"/>
              </a:spcAft>
              <a:buNone/>
            </a:pPr>
            <a:r>
              <a:rPr lang="en"/>
              <a:t>Java 8  — Most popular java version </a:t>
            </a:r>
            <a:endParaRPr/>
          </a:p>
          <a:p>
            <a:pPr marL="0" lvl="0" indent="0" algn="l" rtl="0">
              <a:spcBef>
                <a:spcPts val="1200"/>
              </a:spcBef>
              <a:spcAft>
                <a:spcPts val="0"/>
              </a:spcAft>
              <a:buNone/>
            </a:pPr>
            <a:r>
              <a:rPr lang="en"/>
              <a:t>Java 11 - LTS</a:t>
            </a:r>
            <a:endParaRPr/>
          </a:p>
          <a:p>
            <a:pPr marL="0" lvl="0" indent="0" algn="l" rtl="0">
              <a:spcBef>
                <a:spcPts val="1200"/>
              </a:spcBef>
              <a:spcAft>
                <a:spcPts val="0"/>
              </a:spcAft>
              <a:buNone/>
            </a:pPr>
            <a:r>
              <a:rPr lang="en"/>
              <a:t>Java 17 - LTS version before the latest</a:t>
            </a:r>
            <a:endParaRPr/>
          </a:p>
          <a:p>
            <a:pPr marL="0" lvl="0" indent="0" algn="l" rtl="0">
              <a:spcBef>
                <a:spcPts val="1200"/>
              </a:spcBef>
              <a:spcAft>
                <a:spcPts val="0"/>
              </a:spcAft>
              <a:buNone/>
            </a:pPr>
            <a:r>
              <a:rPr lang="en"/>
              <a:t>Java 18, 19 , 20 </a:t>
            </a:r>
            <a:endParaRPr/>
          </a:p>
          <a:p>
            <a:pPr marL="0" lvl="0" indent="0" algn="l" rtl="0">
              <a:spcBef>
                <a:spcPts val="1200"/>
              </a:spcBef>
              <a:spcAft>
                <a:spcPts val="1200"/>
              </a:spcAft>
              <a:buNone/>
            </a:pPr>
            <a:r>
              <a:rPr lang="en"/>
              <a:t>Java 21 - Latest version  [sept 2023]</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continue..</a:t>
            </a:r>
            <a:endParaRPr/>
          </a:p>
        </p:txBody>
      </p:sp>
      <p:sp>
        <p:nvSpPr>
          <p:cNvPr id="611" name="Google Shape;611;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900"/>
              <a:t>.</a:t>
            </a:r>
            <a:endParaRPr sz="2900"/>
          </a:p>
        </p:txBody>
      </p:sp>
      <p:pic>
        <p:nvPicPr>
          <p:cNvPr id="612" name="Google Shape;612;p102"/>
          <p:cNvPicPr preferRelativeResize="0"/>
          <p:nvPr/>
        </p:nvPicPr>
        <p:blipFill>
          <a:blip r:embed="rId3">
            <a:alphaModFix/>
          </a:blip>
          <a:stretch>
            <a:fillRect/>
          </a:stretch>
        </p:blipFill>
        <p:spPr>
          <a:xfrm>
            <a:off x="2858925" y="1304400"/>
            <a:ext cx="3221326" cy="31125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 Overriding</a:t>
            </a:r>
            <a:endParaRPr/>
          </a:p>
        </p:txBody>
      </p:sp>
      <p:sp>
        <p:nvSpPr>
          <p:cNvPr id="618" name="Google Shape;618;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79400" marR="279400" lvl="0" indent="0" algn="l" rtl="0">
              <a:lnSpc>
                <a:spcPct val="170000"/>
              </a:lnSpc>
              <a:spcBef>
                <a:spcPts val="3000"/>
              </a:spcBef>
              <a:spcAft>
                <a:spcPts val="0"/>
              </a:spcAft>
              <a:buClr>
                <a:schemeClr val="dk1"/>
              </a:buClr>
              <a:buSzPts val="1100"/>
              <a:buFont typeface="Arial"/>
              <a:buNone/>
            </a:pPr>
            <a:r>
              <a:rPr lang="en" sz="1550" i="1">
                <a:solidFill>
                  <a:schemeClr val="dk1"/>
                </a:solidFill>
                <a:highlight>
                  <a:srgbClr val="FFFFFF"/>
                </a:highlight>
              </a:rPr>
              <a:t>Method overriding</a:t>
            </a:r>
            <a:r>
              <a:rPr lang="en" sz="1550">
                <a:solidFill>
                  <a:schemeClr val="dk1"/>
                </a:solidFill>
                <a:highlight>
                  <a:srgbClr val="FFFFFF"/>
                </a:highlight>
              </a:rPr>
              <a:t> is the process of redefining a parent class’s method in a subclass.</a:t>
            </a:r>
            <a:endParaRPr sz="1550">
              <a:solidFill>
                <a:schemeClr val="dk1"/>
              </a:solidFill>
              <a:highlight>
                <a:srgbClr val="FFFFFF"/>
              </a:highlight>
            </a:endParaRPr>
          </a:p>
          <a:p>
            <a:pPr marL="457200" lvl="0" indent="0" algn="l" rtl="0">
              <a:spcBef>
                <a:spcPts val="1600"/>
              </a:spcBef>
              <a:spcAft>
                <a:spcPts val="1200"/>
              </a:spcAft>
              <a:buNone/>
            </a:pPr>
            <a:r>
              <a:rPr lang="en" sz="1500">
                <a:solidFill>
                  <a:srgbClr val="3D3D4E"/>
                </a:solidFill>
                <a:highlight>
                  <a:srgbClr val="FFFFFF"/>
                </a:highlight>
              </a:rPr>
              <a:t>In other words, if a subclass provides the specific implementation of a method that has been declared by one of its parent classes, it is known as </a:t>
            </a:r>
            <a:r>
              <a:rPr lang="en" sz="1500" b="1">
                <a:solidFill>
                  <a:srgbClr val="3D3D4E"/>
                </a:solidFill>
                <a:highlight>
                  <a:srgbClr val="FFFFFF"/>
                </a:highlight>
              </a:rPr>
              <a:t>method overriding.</a:t>
            </a:r>
            <a:endParaRPr sz="34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624" name="Google Shape;624;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en" sz="1500">
                <a:solidFill>
                  <a:srgbClr val="3D3D4E"/>
                </a:solidFill>
                <a:highlight>
                  <a:srgbClr val="FFFFFF"/>
                </a:highlight>
              </a:rPr>
              <a:t>For example, the </a:t>
            </a:r>
            <a:r>
              <a:rPr lang="en" sz="1500" b="1">
                <a:solidFill>
                  <a:srgbClr val="3D3D4E"/>
                </a:solidFill>
                <a:highlight>
                  <a:srgbClr val="FFFFFF"/>
                </a:highlight>
              </a:rPr>
              <a:t>Rectangle</a:t>
            </a:r>
            <a:r>
              <a:rPr lang="en" sz="1500">
                <a:solidFill>
                  <a:srgbClr val="3D3D4E"/>
                </a:solidFill>
                <a:highlight>
                  <a:srgbClr val="FFFFFF"/>
                </a:highlight>
              </a:rPr>
              <a:t> and </a:t>
            </a:r>
            <a:r>
              <a:rPr lang="en" sz="1500" b="1">
                <a:solidFill>
                  <a:srgbClr val="3D3D4E"/>
                </a:solidFill>
                <a:highlight>
                  <a:srgbClr val="FFFFFF"/>
                </a:highlight>
              </a:rPr>
              <a:t>Circle</a:t>
            </a:r>
            <a:r>
              <a:rPr lang="en" sz="1500">
                <a:solidFill>
                  <a:srgbClr val="3D3D4E"/>
                </a:solidFill>
                <a:highlight>
                  <a:srgbClr val="FFFFFF"/>
                </a:highlight>
              </a:rPr>
              <a:t> </a:t>
            </a:r>
            <a:endParaRPr sz="1500">
              <a:solidFill>
                <a:srgbClr val="3D3D4E"/>
              </a:solidFill>
              <a:highlight>
                <a:srgbClr val="FFFFFF"/>
              </a:highlight>
            </a:endParaRPr>
          </a:p>
          <a:p>
            <a:pPr marL="457200" lvl="0" indent="0" algn="l" rtl="0">
              <a:spcBef>
                <a:spcPts val="1200"/>
              </a:spcBef>
              <a:spcAft>
                <a:spcPts val="0"/>
              </a:spcAft>
              <a:buNone/>
            </a:pPr>
            <a:r>
              <a:rPr lang="en" sz="1500">
                <a:solidFill>
                  <a:srgbClr val="3D3D4E"/>
                </a:solidFill>
                <a:highlight>
                  <a:srgbClr val="FFFFFF"/>
                </a:highlight>
              </a:rPr>
              <a:t>classes can override the </a:t>
            </a:r>
            <a:r>
              <a:rPr lang="en" sz="1350">
                <a:solidFill>
                  <a:srgbClr val="C7254E"/>
                </a:solidFill>
                <a:highlight>
                  <a:srgbClr val="F9F2F4"/>
                </a:highlight>
                <a:latin typeface="Courier New"/>
                <a:ea typeface="Courier New"/>
                <a:cs typeface="Courier New"/>
                <a:sym typeface="Courier New"/>
              </a:rPr>
              <a:t>getArea()</a:t>
            </a:r>
            <a:r>
              <a:rPr lang="en" sz="1500">
                <a:solidFill>
                  <a:srgbClr val="3D3D4E"/>
                </a:solidFill>
                <a:highlight>
                  <a:srgbClr val="FFFFFF"/>
                </a:highlight>
              </a:rPr>
              <a:t> </a:t>
            </a:r>
            <a:endParaRPr sz="1500">
              <a:solidFill>
                <a:srgbClr val="3D3D4E"/>
              </a:solidFill>
              <a:highlight>
                <a:srgbClr val="FFFFFF"/>
              </a:highlight>
            </a:endParaRPr>
          </a:p>
          <a:p>
            <a:pPr marL="457200" lvl="0" indent="0" algn="l" rtl="0">
              <a:spcBef>
                <a:spcPts val="1200"/>
              </a:spcBef>
              <a:spcAft>
                <a:spcPts val="0"/>
              </a:spcAft>
              <a:buNone/>
            </a:pPr>
            <a:r>
              <a:rPr lang="en" sz="1500">
                <a:solidFill>
                  <a:srgbClr val="3D3D4E"/>
                </a:solidFill>
                <a:highlight>
                  <a:srgbClr val="FFFFFF"/>
                </a:highlight>
              </a:rPr>
              <a:t>method from the </a:t>
            </a:r>
            <a:r>
              <a:rPr lang="en" sz="1500" b="1">
                <a:solidFill>
                  <a:srgbClr val="3D3D4E"/>
                </a:solidFill>
                <a:highlight>
                  <a:srgbClr val="FFFFFF"/>
                </a:highlight>
              </a:rPr>
              <a:t>Shape</a:t>
            </a:r>
            <a:r>
              <a:rPr lang="en" sz="1500">
                <a:solidFill>
                  <a:srgbClr val="3D3D4E"/>
                </a:solidFill>
                <a:highlight>
                  <a:srgbClr val="FFFFFF"/>
                </a:highlight>
              </a:rPr>
              <a:t> class.</a:t>
            </a:r>
            <a:endParaRPr sz="1500">
              <a:solidFill>
                <a:srgbClr val="3D3D4E"/>
              </a:solidFill>
              <a:highlight>
                <a:srgbClr val="FFFFFF"/>
              </a:highlight>
            </a:endParaRPr>
          </a:p>
          <a:p>
            <a:pPr marL="457200" lvl="0" indent="0" algn="l" rtl="0">
              <a:spcBef>
                <a:spcPts val="1200"/>
              </a:spcBef>
              <a:spcAft>
                <a:spcPts val="0"/>
              </a:spcAft>
              <a:buNone/>
            </a:pPr>
            <a:endParaRPr sz="1500">
              <a:solidFill>
                <a:srgbClr val="3D3D4E"/>
              </a:solidFill>
              <a:highlight>
                <a:srgbClr val="FFFFFF"/>
              </a:highlight>
            </a:endParaRPr>
          </a:p>
          <a:p>
            <a:pPr marL="457200" lvl="0" indent="0" algn="l" rtl="0">
              <a:spcBef>
                <a:spcPts val="1200"/>
              </a:spcBef>
              <a:spcAft>
                <a:spcPts val="0"/>
              </a:spcAft>
              <a:buNone/>
            </a:pPr>
            <a:r>
              <a:rPr lang="en" sz="1500">
                <a:solidFill>
                  <a:srgbClr val="3D3D4E"/>
                </a:solidFill>
                <a:highlight>
                  <a:srgbClr val="FFFFFF"/>
                </a:highlight>
              </a:rPr>
              <a:t>Overriding is done so that a child class can give</a:t>
            </a:r>
            <a:endParaRPr sz="1500">
              <a:solidFill>
                <a:srgbClr val="3D3D4E"/>
              </a:solidFill>
              <a:highlight>
                <a:srgbClr val="FFFFFF"/>
              </a:highlight>
            </a:endParaRPr>
          </a:p>
          <a:p>
            <a:pPr marL="457200" lvl="0" indent="0" algn="l" rtl="0">
              <a:spcBef>
                <a:spcPts val="1200"/>
              </a:spcBef>
              <a:spcAft>
                <a:spcPts val="0"/>
              </a:spcAft>
              <a:buNone/>
            </a:pPr>
            <a:r>
              <a:rPr lang="en" sz="1500">
                <a:solidFill>
                  <a:srgbClr val="3D3D4E"/>
                </a:solidFill>
                <a:highlight>
                  <a:srgbClr val="FFFFFF"/>
                </a:highlight>
              </a:rPr>
              <a:t> its own implementation to a method which is </a:t>
            </a:r>
            <a:endParaRPr sz="1500">
              <a:solidFill>
                <a:srgbClr val="3D3D4E"/>
              </a:solidFill>
              <a:highlight>
                <a:srgbClr val="FFFFFF"/>
              </a:highlight>
            </a:endParaRPr>
          </a:p>
          <a:p>
            <a:pPr marL="457200" lvl="0" indent="0" algn="l" rtl="0">
              <a:spcBef>
                <a:spcPts val="1200"/>
              </a:spcBef>
              <a:spcAft>
                <a:spcPts val="1200"/>
              </a:spcAft>
              <a:buNone/>
            </a:pPr>
            <a:r>
              <a:rPr lang="en" sz="1500">
                <a:solidFill>
                  <a:srgbClr val="3D3D4E"/>
                </a:solidFill>
                <a:highlight>
                  <a:srgbClr val="FFFFFF"/>
                </a:highlight>
              </a:rPr>
              <a:t>already provided by the parent class.</a:t>
            </a:r>
            <a:endParaRPr sz="1500">
              <a:solidFill>
                <a:srgbClr val="3D3D4E"/>
              </a:solidFill>
              <a:highlight>
                <a:srgbClr val="FFFFFF"/>
              </a:highlight>
            </a:endParaRPr>
          </a:p>
        </p:txBody>
      </p:sp>
      <p:pic>
        <p:nvPicPr>
          <p:cNvPr id="625" name="Google Shape;625;p104"/>
          <p:cNvPicPr preferRelativeResize="0"/>
          <p:nvPr/>
        </p:nvPicPr>
        <p:blipFill>
          <a:blip r:embed="rId3">
            <a:alphaModFix/>
          </a:blip>
          <a:stretch>
            <a:fillRect/>
          </a:stretch>
        </p:blipFill>
        <p:spPr>
          <a:xfrm>
            <a:off x="5350824" y="1336975"/>
            <a:ext cx="2739500" cy="28364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800"/>
              </a:spcAft>
              <a:buClr>
                <a:schemeClr val="dk1"/>
              </a:buClr>
              <a:buSzPct val="64705"/>
              <a:buFont typeface="Arial"/>
              <a:buNone/>
            </a:pPr>
            <a:r>
              <a:rPr lang="en" sz="1700" b="1">
                <a:highlight>
                  <a:srgbClr val="FFFFFF"/>
                </a:highlight>
              </a:rPr>
              <a:t>Advantages of the method overriding</a:t>
            </a:r>
            <a:endParaRPr/>
          </a:p>
        </p:txBody>
      </p:sp>
      <p:sp>
        <p:nvSpPr>
          <p:cNvPr id="631" name="Google Shape;631;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endParaRPr sz="1700" b="1">
              <a:solidFill>
                <a:schemeClr val="dk1"/>
              </a:solidFill>
              <a:highlight>
                <a:srgbClr val="FFFFFF"/>
              </a:highlight>
            </a:endParaRPr>
          </a:p>
          <a:p>
            <a:pPr marL="0" lvl="0" indent="0" algn="l" rtl="0">
              <a:spcBef>
                <a:spcPts val="1500"/>
              </a:spcBef>
              <a:spcAft>
                <a:spcPts val="0"/>
              </a:spcAft>
              <a:buClr>
                <a:schemeClr val="dk1"/>
              </a:buClr>
              <a:buSzPts val="1100"/>
              <a:buFont typeface="Arial"/>
              <a:buNone/>
            </a:pPr>
            <a:r>
              <a:rPr lang="en" sz="1500">
                <a:solidFill>
                  <a:srgbClr val="3D3D4E"/>
                </a:solidFill>
                <a:highlight>
                  <a:srgbClr val="FFFFFF"/>
                </a:highlight>
              </a:rPr>
              <a:t>Method overriding is very useful in OOP. Some of its advantages are stated below:</a:t>
            </a:r>
            <a:endParaRPr sz="1500">
              <a:solidFill>
                <a:srgbClr val="3D3D4E"/>
              </a:solidFill>
              <a:highlight>
                <a:srgbClr val="FFFFFF"/>
              </a:highlight>
            </a:endParaRPr>
          </a:p>
          <a:p>
            <a:pPr marL="457200" lvl="0" indent="-323850" algn="l" rtl="0">
              <a:spcBef>
                <a:spcPts val="1500"/>
              </a:spcBef>
              <a:spcAft>
                <a:spcPts val="0"/>
              </a:spcAft>
              <a:buClr>
                <a:srgbClr val="3D3D4E"/>
              </a:buClr>
              <a:buSzPts val="1500"/>
              <a:buChar char="●"/>
            </a:pPr>
            <a:r>
              <a:rPr lang="en" sz="1500">
                <a:solidFill>
                  <a:srgbClr val="3D3D4E"/>
                </a:solidFill>
                <a:highlight>
                  <a:srgbClr val="FFFFFF"/>
                </a:highlight>
              </a:rPr>
              <a:t>The derived classes can give their own specific implementations to inherited methods without modifying the parent class methods.</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For any method, a child class can use the implementation in the parent class or make its own implementation.</a:t>
            </a:r>
            <a:endParaRPr sz="1500">
              <a:solidFill>
                <a:srgbClr val="3D3D4E"/>
              </a:solidFill>
              <a:highlight>
                <a:srgbClr val="FFFFFF"/>
              </a:highlight>
            </a:endParaRPr>
          </a:p>
          <a:p>
            <a:pPr marL="457200" lvl="0" indent="0" algn="l" rtl="0">
              <a:spcBef>
                <a:spcPts val="800"/>
              </a:spcBef>
              <a:spcAft>
                <a:spcPts val="1200"/>
              </a:spcAft>
              <a:buNone/>
            </a:pPr>
            <a:endParaRPr sz="29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500"/>
              </a:spcBef>
              <a:spcAft>
                <a:spcPts val="0"/>
              </a:spcAft>
              <a:buClr>
                <a:schemeClr val="dk1"/>
              </a:buClr>
              <a:buSzPct val="64705"/>
              <a:buFont typeface="Arial"/>
              <a:buNone/>
            </a:pPr>
            <a:r>
              <a:rPr lang="en" sz="1700" b="1">
                <a:highlight>
                  <a:srgbClr val="FFFFFF"/>
                </a:highlight>
              </a:rPr>
              <a:t>Key features of the method overriding</a:t>
            </a:r>
            <a:endParaRPr sz="1700" b="1">
              <a:highlight>
                <a:srgbClr val="FFFFFF"/>
              </a:highlight>
            </a:endParaRPr>
          </a:p>
          <a:p>
            <a:pPr marL="0" lvl="0" indent="0" algn="l" rtl="0">
              <a:spcBef>
                <a:spcPts val="800"/>
              </a:spcBef>
              <a:spcAft>
                <a:spcPts val="0"/>
              </a:spcAft>
              <a:buNone/>
            </a:pPr>
            <a:endParaRPr/>
          </a:p>
        </p:txBody>
      </p:sp>
      <p:sp>
        <p:nvSpPr>
          <p:cNvPr id="637" name="Google Shape;637;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500"/>
              </a:spcBef>
              <a:spcAft>
                <a:spcPts val="0"/>
              </a:spcAft>
              <a:buClr>
                <a:schemeClr val="dk1"/>
              </a:buClr>
              <a:buSzPts val="1100"/>
              <a:buFont typeface="Arial"/>
              <a:buNone/>
            </a:pPr>
            <a:r>
              <a:rPr lang="en" sz="1500">
                <a:solidFill>
                  <a:srgbClr val="3D3D4E"/>
                </a:solidFill>
                <a:highlight>
                  <a:srgbClr val="FFFFFF"/>
                </a:highlight>
              </a:rPr>
              <a:t>Here are some key features of method overriding:</a:t>
            </a:r>
            <a:endParaRPr sz="1500">
              <a:solidFill>
                <a:srgbClr val="3D3D4E"/>
              </a:solidFill>
              <a:highlight>
                <a:srgbClr val="FFFFFF"/>
              </a:highlight>
            </a:endParaRPr>
          </a:p>
          <a:p>
            <a:pPr marL="457200" lvl="0" indent="-323850" algn="l" rtl="0">
              <a:spcBef>
                <a:spcPts val="1500"/>
              </a:spcBef>
              <a:spcAft>
                <a:spcPts val="0"/>
              </a:spcAft>
              <a:buClr>
                <a:srgbClr val="3D3D4E"/>
              </a:buClr>
              <a:buSzPts val="1500"/>
              <a:buChar char="●"/>
            </a:pPr>
            <a:r>
              <a:rPr lang="en" sz="1500">
                <a:solidFill>
                  <a:srgbClr val="3D3D4E"/>
                </a:solidFill>
                <a:highlight>
                  <a:srgbClr val="FFFFFF"/>
                </a:highlight>
              </a:rPr>
              <a:t>Method overriding needs inheritance and there should be at least one derived class.</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Derived class(es) must have the same declaration, i.e., access modifier, name, same parameters and same return type as the method as of the base class.</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The method in the derived class(es) must have different implementations from each other.</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The method in the base class must be overridden in the derived class.</a:t>
            </a:r>
            <a:endParaRPr sz="1500">
              <a:solidFill>
                <a:srgbClr val="3D3D4E"/>
              </a:solidFill>
              <a:highlight>
                <a:srgbClr val="FFFFFF"/>
              </a:highlight>
            </a:endParaRPr>
          </a:p>
          <a:p>
            <a:pPr marL="457200" lvl="0" indent="-323850" algn="l" rtl="0">
              <a:spcBef>
                <a:spcPts val="0"/>
              </a:spcBef>
              <a:spcAft>
                <a:spcPts val="0"/>
              </a:spcAft>
              <a:buClr>
                <a:srgbClr val="3D3D4E"/>
              </a:buClr>
              <a:buSzPts val="1500"/>
              <a:buChar char="●"/>
            </a:pPr>
            <a:r>
              <a:rPr lang="en" sz="1500">
                <a:solidFill>
                  <a:srgbClr val="3D3D4E"/>
                </a:solidFill>
                <a:highlight>
                  <a:srgbClr val="FFFFFF"/>
                </a:highlight>
              </a:rPr>
              <a:t>Base class/method must not be declared as a </a:t>
            </a:r>
            <a:r>
              <a:rPr lang="en" sz="1350">
                <a:solidFill>
                  <a:srgbClr val="C7254E"/>
                </a:solidFill>
                <a:highlight>
                  <a:srgbClr val="F9F2F4"/>
                </a:highlight>
                <a:latin typeface="Courier New"/>
                <a:ea typeface="Courier New"/>
                <a:cs typeface="Courier New"/>
                <a:sym typeface="Courier New"/>
              </a:rPr>
              <a:t>final</a:t>
            </a:r>
            <a:r>
              <a:rPr lang="en" sz="1500">
                <a:solidFill>
                  <a:srgbClr val="3D3D4E"/>
                </a:solidFill>
                <a:highlight>
                  <a:srgbClr val="FFFFFF"/>
                </a:highlight>
              </a:rPr>
              <a:t> class.</a:t>
            </a:r>
            <a:endParaRPr sz="1500">
              <a:solidFill>
                <a:srgbClr val="3D3D4E"/>
              </a:solidFill>
              <a:highlight>
                <a:srgbClr val="FFFFFF"/>
              </a:highlight>
            </a:endParaRPr>
          </a:p>
          <a:p>
            <a:pPr marL="457200" lvl="0" indent="0" algn="l" rtl="0">
              <a:spcBef>
                <a:spcPts val="800"/>
              </a:spcBef>
              <a:spcAft>
                <a:spcPts val="1200"/>
              </a:spcAft>
              <a:buNone/>
            </a:pPr>
            <a:endParaRPr sz="29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10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 sz="2900"/>
              <a:t>.</a:t>
            </a:r>
            <a:endParaRPr sz="2900"/>
          </a:p>
        </p:txBody>
      </p:sp>
      <p:pic>
        <p:nvPicPr>
          <p:cNvPr id="643" name="Google Shape;643;p107"/>
          <p:cNvPicPr preferRelativeResize="0"/>
          <p:nvPr/>
        </p:nvPicPr>
        <p:blipFill>
          <a:blip r:embed="rId3">
            <a:alphaModFix/>
          </a:blip>
          <a:stretch>
            <a:fillRect/>
          </a:stretch>
        </p:blipFill>
        <p:spPr>
          <a:xfrm>
            <a:off x="622375" y="1152475"/>
            <a:ext cx="6812077" cy="36533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0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
            </a:r>
            <a:endParaRPr/>
          </a:p>
        </p:txBody>
      </p:sp>
      <p:sp>
        <p:nvSpPr>
          <p:cNvPr id="649" name="Google Shape;649;p10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t>
            </a:r>
            <a:endParaRPr/>
          </a:p>
        </p:txBody>
      </p:sp>
      <p:pic>
        <p:nvPicPr>
          <p:cNvPr id="650" name="Google Shape;650;p108"/>
          <p:cNvPicPr preferRelativeResize="0"/>
          <p:nvPr/>
        </p:nvPicPr>
        <p:blipFill>
          <a:blip r:embed="rId3">
            <a:alphaModFix/>
          </a:blip>
          <a:stretch>
            <a:fillRect/>
          </a:stretch>
        </p:blipFill>
        <p:spPr>
          <a:xfrm>
            <a:off x="2359626" y="1017725"/>
            <a:ext cx="4108424" cy="397482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10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56" name="Google Shape;656;p10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endParaRPr sz="2900"/>
          </a:p>
        </p:txBody>
      </p:sp>
      <p:pic>
        <p:nvPicPr>
          <p:cNvPr id="657" name="Google Shape;657;p109"/>
          <p:cNvPicPr preferRelativeResize="0"/>
          <p:nvPr/>
        </p:nvPicPr>
        <p:blipFill>
          <a:blip r:embed="rId3">
            <a:alphaModFix/>
          </a:blip>
          <a:stretch>
            <a:fillRect/>
          </a:stretch>
        </p:blipFill>
        <p:spPr>
          <a:xfrm>
            <a:off x="491150" y="1336975"/>
            <a:ext cx="2973476" cy="2698325"/>
          </a:xfrm>
          <a:prstGeom prst="rect">
            <a:avLst/>
          </a:prstGeom>
          <a:noFill/>
          <a:ln>
            <a:noFill/>
          </a:ln>
        </p:spPr>
      </p:pic>
      <p:pic>
        <p:nvPicPr>
          <p:cNvPr id="658" name="Google Shape;658;p109"/>
          <p:cNvPicPr preferRelativeResize="0"/>
          <p:nvPr/>
        </p:nvPicPr>
        <p:blipFill>
          <a:blip r:embed="rId4">
            <a:alphaModFix/>
          </a:blip>
          <a:stretch>
            <a:fillRect/>
          </a:stretch>
        </p:blipFill>
        <p:spPr>
          <a:xfrm>
            <a:off x="4835959" y="1336975"/>
            <a:ext cx="3253067" cy="32319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Upcasting</a:t>
            </a:r>
            <a:endParaRPr/>
          </a:p>
        </p:txBody>
      </p:sp>
      <p:sp>
        <p:nvSpPr>
          <p:cNvPr id="664" name="Google Shape;664;p11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374151"/>
                </a:solidFill>
                <a:highlight>
                  <a:srgbClr val="F7F7F8"/>
                </a:highlight>
                <a:latin typeface="Roboto"/>
                <a:ea typeface="Roboto"/>
                <a:cs typeface="Roboto"/>
                <a:sym typeface="Roboto"/>
              </a:rPr>
              <a:t>When an object of a Child class is referred to by a reference variable of the Parent class, this is referred to as upcasting</a:t>
            </a:r>
            <a:endParaRPr sz="1200">
              <a:solidFill>
                <a:srgbClr val="374151"/>
              </a:solidFill>
              <a:highlight>
                <a:srgbClr val="F7F7F8"/>
              </a:highlight>
              <a:latin typeface="Roboto"/>
              <a:ea typeface="Roboto"/>
              <a:cs typeface="Roboto"/>
              <a:sym typeface="Roboto"/>
            </a:endParaRPr>
          </a:p>
          <a:p>
            <a:pPr marL="0" lvl="0" indent="0" algn="l" rtl="0">
              <a:spcBef>
                <a:spcPts val="1200"/>
              </a:spcBef>
              <a:spcAft>
                <a:spcPts val="1200"/>
              </a:spcAft>
              <a:buNone/>
            </a:pPr>
            <a:r>
              <a:rPr lang="en" sz="1500">
                <a:solidFill>
                  <a:srgbClr val="202124"/>
                </a:solidFill>
                <a:highlight>
                  <a:srgbClr val="FFFFFF"/>
                </a:highlight>
              </a:rPr>
              <a:t>Upcasting gives us the flexibility to access the parent class members but it is not possible to access all the child class members using this feature</a:t>
            </a:r>
            <a:endParaRPr sz="1200">
              <a:solidFill>
                <a:srgbClr val="374151"/>
              </a:solidFill>
              <a:highlight>
                <a:srgbClr val="F7F7F8"/>
              </a:highlight>
              <a:latin typeface="Roboto"/>
              <a:ea typeface="Roboto"/>
              <a:cs typeface="Roboto"/>
              <a:sym typeface="Roboto"/>
            </a:endParaRPr>
          </a:p>
        </p:txBody>
      </p:sp>
      <p:pic>
        <p:nvPicPr>
          <p:cNvPr id="665" name="Google Shape;665;p110"/>
          <p:cNvPicPr preferRelativeResize="0"/>
          <p:nvPr/>
        </p:nvPicPr>
        <p:blipFill>
          <a:blip r:embed="rId3">
            <a:alphaModFix/>
          </a:blip>
          <a:stretch>
            <a:fillRect/>
          </a:stretch>
        </p:blipFill>
        <p:spPr>
          <a:xfrm>
            <a:off x="1266225" y="2476623"/>
            <a:ext cx="5947925" cy="22794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pic>
        <p:nvPicPr>
          <p:cNvPr id="670" name="Google Shape;670;p111"/>
          <p:cNvPicPr preferRelativeResize="0"/>
          <p:nvPr/>
        </p:nvPicPr>
        <p:blipFill>
          <a:blip r:embed="rId3">
            <a:alphaModFix/>
          </a:blip>
          <a:stretch>
            <a:fillRect/>
          </a:stretch>
        </p:blipFill>
        <p:spPr>
          <a:xfrm>
            <a:off x="140000" y="137228"/>
            <a:ext cx="7709548" cy="49427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16709</TotalTime>
  <Words>9002</Words>
  <Application>Microsoft Office PowerPoint</Application>
  <PresentationFormat>On-screen Show (16:9)</PresentationFormat>
  <Paragraphs>839</Paragraphs>
  <Slides>210</Slides>
  <Notes>210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210</vt:i4>
      </vt:variant>
    </vt:vector>
  </HeadingPairs>
  <TitlesOfParts>
    <vt:vector size="218" baseType="lpstr">
      <vt:lpstr>Roboto</vt:lpstr>
      <vt:lpstr>Nunito</vt:lpstr>
      <vt:lpstr>Courier New</vt:lpstr>
      <vt:lpstr>Times New Roman</vt:lpstr>
      <vt:lpstr>Arial</vt:lpstr>
      <vt:lpstr>Verdana</vt:lpstr>
      <vt:lpstr>Georgia</vt:lpstr>
      <vt:lpstr>Simple Light</vt:lpstr>
      <vt:lpstr>Java?</vt:lpstr>
      <vt:lpstr>What is Java?</vt:lpstr>
      <vt:lpstr>Contd..</vt:lpstr>
      <vt:lpstr>Features of Java</vt:lpstr>
      <vt:lpstr>Contd..</vt:lpstr>
      <vt:lpstr>Before Java</vt:lpstr>
      <vt:lpstr>How to Download Java?</vt:lpstr>
      <vt:lpstr>Intellij IDEA </vt:lpstr>
      <vt:lpstr>Versions</vt:lpstr>
      <vt:lpstr>PowerPoint Presentation</vt:lpstr>
      <vt:lpstr>Topics to be Covered </vt:lpstr>
      <vt:lpstr>Contd...</vt:lpstr>
      <vt:lpstr>First Java Program</vt:lpstr>
      <vt:lpstr> Introduction to Variables</vt:lpstr>
      <vt:lpstr>Types Of Data type</vt:lpstr>
      <vt:lpstr>Contd...</vt:lpstr>
      <vt:lpstr>Data types</vt:lpstr>
      <vt:lpstr>Operators </vt:lpstr>
      <vt:lpstr>Types of Operators </vt:lpstr>
      <vt:lpstr>Arithmetic Operators</vt:lpstr>
      <vt:lpstr>Assignment Operators </vt:lpstr>
      <vt:lpstr> Comparison Operators </vt:lpstr>
      <vt:lpstr>Logical Operators </vt:lpstr>
      <vt:lpstr>Next…</vt:lpstr>
      <vt:lpstr>Ternary Operator   </vt:lpstr>
      <vt:lpstr>Next…</vt:lpstr>
      <vt:lpstr>Problem Statement </vt:lpstr>
      <vt:lpstr>Input in java using Scanner class   </vt:lpstr>
      <vt:lpstr>Nested Loops</vt:lpstr>
      <vt:lpstr>Classes and Objects </vt:lpstr>
      <vt:lpstr>Intro to Classes</vt:lpstr>
      <vt:lpstr>Objects </vt:lpstr>
      <vt:lpstr>PowerPoint Presentation</vt:lpstr>
      <vt:lpstr>PowerPoint Presentation</vt:lpstr>
      <vt:lpstr>Declaration</vt:lpstr>
      <vt:lpstr>Creating Object</vt:lpstr>
      <vt:lpstr>Declare a class </vt:lpstr>
      <vt:lpstr>PowerPoint Presentation</vt:lpstr>
      <vt:lpstr>Methods</vt:lpstr>
      <vt:lpstr>Continue…</vt:lpstr>
      <vt:lpstr>Constructor</vt:lpstr>
      <vt:lpstr>Types of constructor   </vt:lpstr>
      <vt:lpstr>Default Constructor</vt:lpstr>
      <vt:lpstr>Parameterized constructor</vt:lpstr>
      <vt:lpstr>This Keyword</vt:lpstr>
      <vt:lpstr>Call Constructor from a constructor</vt:lpstr>
      <vt:lpstr>Memory management </vt:lpstr>
      <vt:lpstr>Memory management </vt:lpstr>
      <vt:lpstr>Heap</vt:lpstr>
      <vt:lpstr>Stack and heap</vt:lpstr>
      <vt:lpstr>Variables </vt:lpstr>
      <vt:lpstr>Local </vt:lpstr>
      <vt:lpstr>Instance variable</vt:lpstr>
      <vt:lpstr>Static keyword</vt:lpstr>
      <vt:lpstr>Static keyword</vt:lpstr>
      <vt:lpstr>Static variable</vt:lpstr>
      <vt:lpstr>Static Method</vt:lpstr>
      <vt:lpstr>More on static…</vt:lpstr>
      <vt:lpstr>Arrays</vt:lpstr>
      <vt:lpstr>.</vt:lpstr>
      <vt:lpstr>Declaring Arrays</vt:lpstr>
      <vt:lpstr>Initializing arrays</vt:lpstr>
      <vt:lpstr>Strings</vt:lpstr>
      <vt:lpstr>PowerPoint Presentation</vt:lpstr>
      <vt:lpstr>Access Modifiers </vt:lpstr>
      <vt:lpstr>Private </vt:lpstr>
      <vt:lpstr>Public </vt:lpstr>
      <vt:lpstr>Protected</vt:lpstr>
      <vt:lpstr>Default</vt:lpstr>
      <vt:lpstr>More..</vt:lpstr>
      <vt:lpstr>OOPs</vt:lpstr>
      <vt:lpstr>Inheritance</vt:lpstr>
      <vt:lpstr>Is a relationship..</vt:lpstr>
      <vt:lpstr>Continue…</vt:lpstr>
      <vt:lpstr>Example</vt:lpstr>
      <vt:lpstr>``</vt:lpstr>
      <vt:lpstr>Terminologies</vt:lpstr>
      <vt:lpstr>continue..</vt:lpstr>
      <vt:lpstr>So How we start inheritance?</vt:lpstr>
      <vt:lpstr>Types of Inheritance</vt:lpstr>
      <vt:lpstr>Single</vt:lpstr>
      <vt:lpstr>Multi level Inheritance</vt:lpstr>
      <vt:lpstr>Hierarchical Inheritance# </vt:lpstr>
      <vt:lpstr>Multiple Inheritance </vt:lpstr>
      <vt:lpstr>Hybrid Inheritance </vt:lpstr>
      <vt:lpstr>Hybrid Inheritance  </vt:lpstr>
      <vt:lpstr>Super</vt:lpstr>
      <vt:lpstr>Encapsulation </vt:lpstr>
      <vt:lpstr>Polymorphism</vt:lpstr>
      <vt:lpstr>continue..</vt:lpstr>
      <vt:lpstr>Method Overriding</vt:lpstr>
      <vt:lpstr>.</vt:lpstr>
      <vt:lpstr>Advantages of the method overriding</vt:lpstr>
      <vt:lpstr>Key features of the method overriding </vt:lpstr>
      <vt:lpstr>PowerPoint Presentation</vt:lpstr>
      <vt:lpstr>.</vt:lpstr>
      <vt:lpstr>PowerPoint Presentation</vt:lpstr>
      <vt:lpstr>Upcasting</vt:lpstr>
      <vt:lpstr>PowerPoint Presentation</vt:lpstr>
      <vt:lpstr>Abstraction</vt:lpstr>
      <vt:lpstr>PowerPoint Presentation</vt:lpstr>
      <vt:lpstr>How to achieve abstraction</vt:lpstr>
      <vt:lpstr>Abstract methods </vt:lpstr>
      <vt:lpstr>continue..</vt:lpstr>
      <vt:lpstr>Abstract class </vt:lpstr>
      <vt:lpstr>Example  </vt:lpstr>
      <vt:lpstr>continue..</vt:lpstr>
      <vt:lpstr>Interface</vt:lpstr>
      <vt:lpstr>Rules for interface</vt:lpstr>
      <vt:lpstr>continue..</vt:lpstr>
      <vt:lpstr>PowerPoint Presentation</vt:lpstr>
      <vt:lpstr>Inner Classes</vt:lpstr>
      <vt:lpstr>.</vt:lpstr>
      <vt:lpstr>Static Inner Class</vt:lpstr>
      <vt:lpstr>Anonymous Inner Class</vt:lpstr>
      <vt:lpstr>Example.</vt:lpstr>
      <vt:lpstr>Packages </vt:lpstr>
      <vt:lpstr>Continue.. </vt:lpstr>
      <vt:lpstr>.</vt:lpstr>
      <vt:lpstr>Protected</vt:lpstr>
      <vt:lpstr>Example </vt:lpstr>
      <vt:lpstr>Wrapper Classes</vt:lpstr>
      <vt:lpstr>Type Casting</vt:lpstr>
      <vt:lpstr>Exception Handling</vt:lpstr>
      <vt:lpstr>Errors</vt:lpstr>
      <vt:lpstr>PowerPoint Presentation</vt:lpstr>
      <vt:lpstr>Types of Exception </vt:lpstr>
      <vt:lpstr>Try and catch</vt:lpstr>
      <vt:lpstr>PowerPoint Presentation</vt:lpstr>
      <vt:lpstr>PowerPoint Presentation</vt:lpstr>
      <vt:lpstr>PowerPoint Presentation</vt:lpstr>
      <vt:lpstr>PowerPoint Presentation</vt:lpstr>
      <vt:lpstr>Without try-catch</vt:lpstr>
      <vt:lpstr>With try-catch</vt:lpstr>
      <vt:lpstr>Finally? </vt:lpstr>
      <vt:lpstr>Throw</vt:lpstr>
      <vt:lpstr>Throws</vt:lpstr>
      <vt:lpstr>Important interview question</vt:lpstr>
      <vt:lpstr>File Handling</vt:lpstr>
      <vt:lpstr>File methods..</vt:lpstr>
      <vt:lpstr>Create a file..</vt:lpstr>
      <vt:lpstr>Write to file.</vt:lpstr>
      <vt:lpstr>Read from file</vt:lpstr>
      <vt:lpstr>Enums</vt:lpstr>
      <vt:lpstr>Generics</vt:lpstr>
      <vt:lpstr>Generic Class</vt:lpstr>
      <vt:lpstr>Immutable Class</vt:lpstr>
      <vt:lpstr>Collections </vt:lpstr>
      <vt:lpstr>List interface</vt:lpstr>
      <vt:lpstr>ArrayList</vt:lpstr>
      <vt:lpstr>Space and Time Complexity </vt:lpstr>
      <vt:lpstr>Internal implementation of ArrayList</vt:lpstr>
      <vt:lpstr>Set Interface</vt:lpstr>
      <vt:lpstr>Queue Interface</vt:lpstr>
      <vt:lpstr>Map Interface</vt:lpstr>
      <vt:lpstr>HashMap</vt:lpstr>
      <vt:lpstr>Additional Map Classes</vt:lpstr>
      <vt:lpstr>.</vt:lpstr>
      <vt:lpstr>Collections class</vt:lpstr>
      <vt:lpstr>PowerPoint Presentation</vt:lpstr>
      <vt:lpstr>Arrays class </vt:lpstr>
      <vt:lpstr>Converting an Array into a List </vt:lpstr>
      <vt:lpstr>Comparable Interface</vt:lpstr>
      <vt:lpstr>Comparator Interface</vt:lpstr>
      <vt:lpstr>Java 8</vt:lpstr>
      <vt:lpstr>What is a lambda expression? </vt:lpstr>
      <vt:lpstr>Lambda</vt:lpstr>
      <vt:lpstr>Syntax</vt:lpstr>
      <vt:lpstr>Functional Interface</vt:lpstr>
      <vt:lpstr>PowerPoint Presentation</vt:lpstr>
      <vt:lpstr>Problem statement</vt:lpstr>
      <vt:lpstr>Built-in Functional Interfaces</vt:lpstr>
      <vt:lpstr>Consumer</vt:lpstr>
      <vt:lpstr>Predicate </vt:lpstr>
      <vt:lpstr>Supplier</vt:lpstr>
      <vt:lpstr>Function</vt:lpstr>
      <vt:lpstr>PowerPoint Presentation</vt:lpstr>
      <vt:lpstr>PowerPoint Presentation</vt:lpstr>
      <vt:lpstr>Streams api</vt:lpstr>
      <vt:lpstr>PowerPoint Presentation</vt:lpstr>
      <vt:lpstr>Streams Creation</vt:lpstr>
      <vt:lpstr>Stream operations</vt:lpstr>
      <vt:lpstr>Terminal operations </vt:lpstr>
      <vt:lpstr>Filtering Operations in Stream  </vt:lpstr>
      <vt:lpstr>Mapping Operations in Stream </vt:lpstr>
      <vt:lpstr>Method References  </vt:lpstr>
      <vt:lpstr>Optional in Java 8 </vt:lpstr>
      <vt:lpstr>Slicing Operations in Stream </vt:lpstr>
      <vt:lpstr>Matching Operations in Stream </vt:lpstr>
      <vt:lpstr>Collectors: Collection Operations </vt:lpstr>
      <vt:lpstr>Finding Operations in Stream </vt:lpstr>
      <vt:lpstr>Mutable Reduction Through reduce() </vt:lpstr>
      <vt:lpstr>PowerPoint Presentation</vt:lpstr>
      <vt:lpstr>Multithreading </vt:lpstr>
      <vt:lpstr>Terms..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Thready Safety &amp; Synchronized </vt:lpstr>
      <vt:lpstr>Synchronized</vt:lpstr>
      <vt:lpstr>Thread states</vt:lpstr>
      <vt:lpstr>How to create a thread in Java  </vt:lpstr>
      <vt:lpstr>Runnable Interface </vt:lpstr>
      <vt:lpstr>Runnable</vt:lpstr>
      <vt:lpstr>Extending Thread Class</vt:lpstr>
      <vt:lpstr>Sleeping Threads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dc:title>
  <cp:lastModifiedBy>Pankaj Jayswal</cp:lastModifiedBy>
  <cp:revision>1</cp:revision>
  <dcterms:modified xsi:type="dcterms:W3CDTF">2025-02-02T17:09:57Z</dcterms:modified>
</cp:coreProperties>
</file>